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m4a" ContentType="audi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37"/>
  </p:handoutMasterIdLst>
  <p:sldIdLst>
    <p:sldId id="1039" r:id="rId3"/>
    <p:sldId id="980" r:id="rId4"/>
    <p:sldId id="670" r:id="rId5"/>
    <p:sldId id="661" r:id="rId6"/>
    <p:sldId id="738" r:id="rId7"/>
    <p:sldId id="375" r:id="rId8"/>
    <p:sldId id="740" r:id="rId10"/>
    <p:sldId id="982" r:id="rId11"/>
    <p:sldId id="983" r:id="rId12"/>
    <p:sldId id="1229" r:id="rId13"/>
    <p:sldId id="792" r:id="rId14"/>
    <p:sldId id="716" r:id="rId15"/>
    <p:sldId id="717" r:id="rId16"/>
    <p:sldId id="1173" r:id="rId17"/>
    <p:sldId id="789" r:id="rId18"/>
    <p:sldId id="1049" r:id="rId19"/>
    <p:sldId id="1042" r:id="rId20"/>
    <p:sldId id="1050" r:id="rId21"/>
    <p:sldId id="1051" r:id="rId22"/>
    <p:sldId id="1052" r:id="rId23"/>
    <p:sldId id="1053" r:id="rId24"/>
    <p:sldId id="1390" r:id="rId25"/>
    <p:sldId id="1170" r:id="rId26"/>
    <p:sldId id="1401" r:id="rId27"/>
    <p:sldId id="1391" r:id="rId28"/>
    <p:sldId id="1402" r:id="rId29"/>
    <p:sldId id="1392" r:id="rId30"/>
    <p:sldId id="1389" r:id="rId31"/>
    <p:sldId id="1290" r:id="rId32"/>
    <p:sldId id="1040" r:id="rId33"/>
    <p:sldId id="1044" r:id="rId34"/>
    <p:sldId id="564" r:id="rId35"/>
    <p:sldId id="1043" r:id="rId36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成 佳妮" initials="成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CCFF"/>
    <a:srgbClr val="3F3FFE"/>
    <a:srgbClr val="00FF00"/>
    <a:srgbClr val="99FFCC"/>
    <a:srgbClr val="FFFFFF"/>
    <a:srgbClr val="FF00FF"/>
    <a:srgbClr val="E5DB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2"/>
    <p:restoredTop sz="94717"/>
  </p:normalViewPr>
  <p:slideViewPr>
    <p:cSldViewPr showGuides="1">
      <p:cViewPr varScale="1">
        <p:scale>
          <a:sx n="127" d="100"/>
          <a:sy n="127" d="100"/>
        </p:scale>
        <p:origin x="78" y="75"/>
      </p:cViewPr>
      <p:guideLst>
        <p:guide orient="horz" pos="158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commentAuthors" Target="commentAuthors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17494D2-5991-4015-9A43-6E6F8C9D464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53A1FEB-D0F3-4575-A258-CC9F87F3DA7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8589-61C0-4E9D-A39A-61D8AEAC1D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3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A27E4151-05D7-4DCE-B630-DE9083E405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CC7B4548-5979-4E92-B0C9-8DE552F286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 descr="MUBAN4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20638"/>
            <a:ext cx="9144000" cy="5102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0" y="0"/>
            <a:ext cx="9150350" cy="5143500"/>
          </a:xfrm>
          <a:prstGeom prst="rect">
            <a:avLst/>
          </a:prstGeom>
          <a:pattFill prst="dashUpDiag">
            <a:fgClr>
              <a:srgbClr val="E9FEE2"/>
            </a:fgClr>
            <a:bgClr>
              <a:srgbClr val="E7FB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7937" y="0"/>
            <a:ext cx="9151938" cy="5143500"/>
          </a:xfrm>
          <a:prstGeom prst="rect">
            <a:avLst/>
          </a:prstGeom>
          <a:solidFill>
            <a:srgbClr val="D9F4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9" name="图片 4" descr="u=2109588076,3563955369&amp;fm=26&amp;gp=0"/>
          <p:cNvPicPr>
            <a:picLocks noChangeAspect="1"/>
          </p:cNvPicPr>
          <p:nvPr userDrawn="1"/>
        </p:nvPicPr>
        <p:blipFill>
          <a:blip r:embed="rId10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25" y="4300538"/>
            <a:ext cx="1035050" cy="7699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slide" Target="slide14.xml"/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" Target="slide10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" Target="slide10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slide" Target="slide10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jpeg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jpeg"/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microsoft.com/office/2007/relationships/media" Target="../media/media2.m4a"/><Relationship Id="rId4" Type="http://schemas.openxmlformats.org/officeDocument/2006/relationships/audio" Target="../media/media2.m4a"/><Relationship Id="rId3" Type="http://schemas.openxmlformats.org/officeDocument/2006/relationships/image" Target="../media/image23.png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microsoft.com/office/2007/relationships/media" Target="../media/media1.m4a"/><Relationship Id="rId3" Type="http://schemas.openxmlformats.org/officeDocument/2006/relationships/audio" Target="../media/media1.m4a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image" Target="../media/image26.png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7" Type="http://schemas.openxmlformats.org/officeDocument/2006/relationships/notesSlide" Target="../notesSlides/notesSlide9.xml"/><Relationship Id="rId16" Type="http://schemas.openxmlformats.org/officeDocument/2006/relationships/slideLayout" Target="../slideLayouts/slideLayout3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6.png"/><Relationship Id="rId1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0"/>
            <a:ext cx="3791583" cy="51435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67544" y="1059835"/>
            <a:ext cx="7762875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默读第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自然段，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勾出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体现孔隙窄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小的语句，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批注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你的感受。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67744" y="3795886"/>
            <a:ext cx="36004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dirty="0">
                <a:ln w="0"/>
                <a:solidFill>
                  <a:schemeClr val="bg2">
                    <a:lumMod val="9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linkClick r:id="rId1" action="ppaction://hlinksldjump"/>
              </a:rPr>
              <a:t>1</a:t>
            </a:r>
            <a:endParaRPr lang="zh-CN" altLang="en-US" sz="3200" dirty="0">
              <a:ln w="0"/>
              <a:solidFill>
                <a:schemeClr val="bg2">
                  <a:lumMod val="9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15816" y="3795886"/>
            <a:ext cx="36004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dirty="0">
                <a:ln w="0"/>
                <a:solidFill>
                  <a:schemeClr val="bg2">
                    <a:lumMod val="9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linkClick r:id="rId2" action="ppaction://hlinksldjump"/>
              </a:rPr>
              <a:t>2</a:t>
            </a:r>
            <a:endParaRPr lang="zh-CN" altLang="en-US" sz="3200" dirty="0">
              <a:ln w="0"/>
              <a:solidFill>
                <a:schemeClr val="bg2">
                  <a:lumMod val="9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58621" y="3795886"/>
            <a:ext cx="36004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dirty="0">
                <a:ln w="0"/>
                <a:solidFill>
                  <a:schemeClr val="bg2">
                    <a:lumMod val="9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linkClick r:id="rId3" action="ppaction://hlinksldjump"/>
              </a:rPr>
              <a:t>3</a:t>
            </a:r>
            <a:endParaRPr lang="zh-CN" altLang="en-US" sz="3200" dirty="0">
              <a:ln w="0"/>
              <a:solidFill>
                <a:schemeClr val="bg2">
                  <a:lumMod val="9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01426" y="3777151"/>
            <a:ext cx="36004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dirty="0">
                <a:ln w="0"/>
                <a:solidFill>
                  <a:schemeClr val="bg2">
                    <a:lumMod val="9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linkClick r:id="rId4" action="ppaction://hlinksldjump"/>
              </a:rPr>
              <a:t>4</a:t>
            </a:r>
            <a:endParaRPr lang="zh-CN" altLang="en-US" sz="3200" dirty="0">
              <a:ln w="0"/>
              <a:solidFill>
                <a:schemeClr val="bg2">
                  <a:lumMod val="9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矩形 1"/>
          <p:cNvSpPr/>
          <p:nvPr/>
        </p:nvSpPr>
        <p:spPr>
          <a:xfrm>
            <a:off x="538798" y="1203325"/>
            <a:ext cx="7956550" cy="1281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怎样小的小船呢？两个人并排仰卧，刚合适，再没法容第三个人，是这样小的小船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: 圆角 5"/>
          <p:cNvSpPr/>
          <p:nvPr/>
        </p:nvSpPr>
        <p:spPr>
          <a:xfrm>
            <a:off x="5939473" y="1347614"/>
            <a:ext cx="1655763" cy="474519"/>
          </a:xfrm>
          <a:prstGeom prst="roundRect">
            <a:avLst/>
          </a:prstGeom>
          <a:noFill/>
          <a:ln w="50800" cmpd="thinThick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: 圆角 5"/>
          <p:cNvSpPr/>
          <p:nvPr/>
        </p:nvSpPr>
        <p:spPr>
          <a:xfrm>
            <a:off x="1834833" y="1995687"/>
            <a:ext cx="1655763" cy="474782"/>
          </a:xfrm>
          <a:prstGeom prst="roundRect">
            <a:avLst/>
          </a:prstGeom>
          <a:noFill/>
          <a:ln w="50800" cmpd="thinThick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56376" y="4083918"/>
            <a:ext cx="65860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dirty="0">
                <a:ln w="0"/>
                <a:solidFill>
                  <a:schemeClr val="bg2">
                    <a:lumMod val="9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linkClick r:id="rId1" action="ppaction://hlinksldjump"/>
              </a:rPr>
              <a:t>11</a:t>
            </a:r>
            <a:endParaRPr lang="zh-CN" altLang="en-US" sz="3200" dirty="0">
              <a:ln w="0"/>
              <a:solidFill>
                <a:schemeClr val="bg2">
                  <a:lumMod val="9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  <p:bldP spid="2" grpId="0" animBg="1"/>
      <p:bldP spid="3" grpId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1"/>
          <p:cNvSpPr/>
          <p:nvPr/>
        </p:nvSpPr>
        <p:spPr>
          <a:xfrm>
            <a:off x="250825" y="411163"/>
            <a:ext cx="8821738" cy="1922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船两头都系着绳子，管理处的工人先进内洞，在里边拉绳子，船就进去，在外洞的工人拉另一头的绳子，船就出来。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孔隙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123505" y="2427442"/>
            <a:ext cx="4032448" cy="28065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矩形 1"/>
          <p:cNvSpPr/>
          <p:nvPr/>
        </p:nvSpPr>
        <p:spPr>
          <a:xfrm>
            <a:off x="7956376" y="4083918"/>
            <a:ext cx="65860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dirty="0">
                <a:ln w="0"/>
                <a:solidFill>
                  <a:schemeClr val="bg2">
                    <a:lumMod val="9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linkClick r:id="rId2" action="ppaction://hlinksldjump"/>
              </a:rPr>
              <a:t>11</a:t>
            </a:r>
            <a:endParaRPr lang="zh-CN" altLang="en-US" sz="3200" dirty="0">
              <a:ln w="0"/>
              <a:solidFill>
                <a:schemeClr val="bg2">
                  <a:lumMod val="9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1"/>
          <p:cNvSpPr/>
          <p:nvPr/>
        </p:nvSpPr>
        <p:spPr>
          <a:xfrm>
            <a:off x="427038" y="411163"/>
            <a:ext cx="8712200" cy="2455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我怀着好奇的心情独个儿仰卧在小船里，</a:t>
            </a:r>
            <a:r>
              <a:rPr lang="zh-CN" altLang="en-US" sz="3200" b="1" dirty="0">
                <a:solidFill>
                  <a:srgbClr val="3F3FF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自以为从后脑到肩背，到臀部，到脚跟，没有一处不贴着船底了，才说一声“行了”，船就慢慢移动。</a:t>
            </a:r>
            <a:endParaRPr lang="zh-CN" altLang="zh-CN" sz="3200" b="1" dirty="0">
              <a:solidFill>
                <a:srgbClr val="3F3FF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 descr="孔隙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004047" y="2482786"/>
            <a:ext cx="3822850" cy="26607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矩形: 圆角 1"/>
          <p:cNvSpPr/>
          <p:nvPr/>
        </p:nvSpPr>
        <p:spPr>
          <a:xfrm>
            <a:off x="4973638" y="1131888"/>
            <a:ext cx="869315" cy="403225"/>
          </a:xfrm>
          <a:prstGeom prst="roundRect">
            <a:avLst/>
          </a:prstGeom>
          <a:noFill/>
          <a:ln w="50800" cmpd="thinThick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2148840" y="1132205"/>
            <a:ext cx="869315" cy="403225"/>
          </a:xfrm>
          <a:prstGeom prst="roundRect">
            <a:avLst/>
          </a:prstGeom>
          <a:noFill/>
          <a:ln w="50800" cmpd="thinThick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3348038" y="1122363"/>
            <a:ext cx="936625" cy="403225"/>
          </a:xfrm>
          <a:prstGeom prst="roundRect">
            <a:avLst/>
          </a:prstGeom>
          <a:noFill/>
          <a:ln w="50800" cmpd="thinThick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6594475" y="1122363"/>
            <a:ext cx="930275" cy="403225"/>
          </a:xfrm>
          <a:prstGeom prst="roundRect">
            <a:avLst/>
          </a:prstGeom>
          <a:noFill/>
          <a:ln w="50800" cmpd="thinThick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56376" y="4083918"/>
            <a:ext cx="65860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dirty="0">
                <a:ln w="0"/>
                <a:solidFill>
                  <a:schemeClr val="bg2">
                    <a:lumMod val="9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linkClick r:id="rId2" action="ppaction://hlinksldjump"/>
              </a:rPr>
              <a:t>11</a:t>
            </a:r>
            <a:endParaRPr lang="zh-CN" altLang="en-US" sz="3200" dirty="0">
              <a:ln w="0"/>
              <a:solidFill>
                <a:schemeClr val="bg2">
                  <a:lumMod val="9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bldLvl="0" animBg="1"/>
      <p:bldP spid="4" grpId="0" animBg="1"/>
      <p:bldP spid="4" grpId="1" animBg="1"/>
      <p:bldP spid="7" grpId="0" animBg="1"/>
      <p:bldP spid="7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矩形 1"/>
          <p:cNvSpPr/>
          <p:nvPr/>
        </p:nvSpPr>
        <p:spPr>
          <a:xfrm>
            <a:off x="611505" y="538163"/>
            <a:ext cx="8280400" cy="2652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眼前昏暗了，可是还能感觉左右和上方的山石似乎都在朝我挤压过来。我又感觉要是把头稍微抬起一点儿，准会撞破额角，擦伤鼻子。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06885" y="677699"/>
            <a:ext cx="22445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左右和上方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505" y="1275548"/>
            <a:ext cx="55402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的山石似乎都在朝我挤压过来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1505" y="1923956"/>
            <a:ext cx="80121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是把头稍微抬起一点儿，准会撞破额角，擦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1738" y="2572061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伤鼻子。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56640" y="1300947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56376" y="4083918"/>
            <a:ext cx="65860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200" dirty="0">
                <a:ln w="0"/>
                <a:solidFill>
                  <a:schemeClr val="bg2">
                    <a:lumMod val="9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linkClick r:id="rId1" action="ppaction://hlinksldjump"/>
              </a:rPr>
              <a:t>11</a:t>
            </a:r>
            <a:endParaRPr lang="zh-CN" altLang="en-US" sz="3200" dirty="0">
              <a:ln w="0"/>
              <a:solidFill>
                <a:schemeClr val="bg2">
                  <a:lumMod val="9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  <p:bldP spid="2" grpId="0"/>
      <p:bldP spid="3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8" name="Picture 2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552" y="589763"/>
            <a:ext cx="411095" cy="40807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67544" y="4988"/>
            <a:ext cx="58560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活动四：画出游览路线，说清游览顺序</a:t>
            </a:r>
            <a:r>
              <a:rPr lang="zh-CN" altLang="en-US" sz="3200" b="1" dirty="0">
                <a:solidFill>
                  <a:srgbClr val="FF0000"/>
                </a:solidFill>
              </a:rPr>
              <a:t>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788260"/>
            <a:ext cx="6808069" cy="4356207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7315" y="-48260"/>
            <a:ext cx="8699500" cy="1630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/>
            <a:r>
              <a:rPr lang="zh-CN" altLang="en-US" sz="2800" b="1" kern="1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小组</a:t>
            </a:r>
            <a:r>
              <a:rPr lang="zh-CN" altLang="zh-CN" sz="2800" b="1" kern="1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学习提示：</a:t>
            </a:r>
            <a:endParaRPr lang="zh-CN" altLang="zh-CN" sz="2800" b="1" kern="100" dirty="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304800"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(1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）画出路线图，</a:t>
            </a:r>
            <a:r>
              <a:rPr lang="zh-CN" altLang="zh-CN" sz="2400" kern="1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按游览顺序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说出游览路线。</a:t>
            </a:r>
            <a:endParaRPr lang="zh-CN" altLang="zh-CN" sz="24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304800" algn="just"/>
            <a:r>
              <a:rPr lang="zh-CN" altLang="zh-CN" sz="24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）选择最想介绍的景点，</a:t>
            </a:r>
            <a:r>
              <a:rPr lang="zh-CN" altLang="zh-CN" sz="2400" kern="1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抓住景物特点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重点介绍（用</a:t>
            </a:r>
            <a:r>
              <a:rPr lang="zh-CN" altLang="zh-CN" sz="2400" kern="1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见闻</a:t>
            </a:r>
            <a:r>
              <a:rPr lang="en-US" altLang="zh-CN" sz="2400" kern="1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+</a:t>
            </a:r>
            <a:r>
              <a:rPr lang="zh-CN" altLang="zh-CN" sz="2400" kern="1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感受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，介绍更清楚）</a:t>
            </a:r>
            <a:endParaRPr lang="zh-CN" altLang="zh-CN" sz="2400" kern="100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672" y="1637410"/>
            <a:ext cx="5472608" cy="350170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620832"/>
            <a:ext cx="8280920" cy="4333285"/>
          </a:xfrm>
          <a:prstGeom prst="rect">
            <a:avLst/>
          </a:prstGeom>
        </p:spPr>
      </p:pic>
      <p:grpSp>
        <p:nvGrpSpPr>
          <p:cNvPr id="7" name="组合 12"/>
          <p:cNvGrpSpPr/>
          <p:nvPr/>
        </p:nvGrpSpPr>
        <p:grpSpPr>
          <a:xfrm>
            <a:off x="35496" y="0"/>
            <a:ext cx="2136775" cy="584200"/>
            <a:chOff x="437" y="425"/>
            <a:chExt cx="3366" cy="916"/>
          </a:xfrm>
        </p:grpSpPr>
        <p:pic>
          <p:nvPicPr>
            <p:cNvPr id="8" name="Picture 1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t="-4967" r="93993"/>
            <a:stretch>
              <a:fillRect/>
            </a:stretch>
          </p:blipFill>
          <p:spPr>
            <a:xfrm>
              <a:off x="437" y="513"/>
              <a:ext cx="242" cy="80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" name="Picture 1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t="-4967" r="93993"/>
            <a:stretch>
              <a:fillRect/>
            </a:stretch>
          </p:blipFill>
          <p:spPr>
            <a:xfrm>
              <a:off x="3561" y="513"/>
              <a:ext cx="242" cy="8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" name="文本框 6"/>
            <p:cNvSpPr txBox="1"/>
            <p:nvPr/>
          </p:nvSpPr>
          <p:spPr>
            <a:xfrm>
              <a:off x="679" y="425"/>
              <a:ext cx="2861" cy="9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初试身手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203848" y="-61843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天鹅湖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2"/>
          <p:cNvGrpSpPr/>
          <p:nvPr/>
        </p:nvGrpSpPr>
        <p:grpSpPr>
          <a:xfrm>
            <a:off x="35496" y="0"/>
            <a:ext cx="2136775" cy="584200"/>
            <a:chOff x="437" y="425"/>
            <a:chExt cx="3366" cy="916"/>
          </a:xfrm>
        </p:grpSpPr>
        <p:pic>
          <p:nvPicPr>
            <p:cNvPr id="8" name="Picture 1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t="-4967" r="93993"/>
            <a:stretch>
              <a:fillRect/>
            </a:stretch>
          </p:blipFill>
          <p:spPr>
            <a:xfrm>
              <a:off x="437" y="513"/>
              <a:ext cx="242" cy="80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" name="Picture 1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t="-4967" r="93993"/>
            <a:stretch>
              <a:fillRect/>
            </a:stretch>
          </p:blipFill>
          <p:spPr>
            <a:xfrm>
              <a:off x="3561" y="513"/>
              <a:ext cx="242" cy="8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" name="文本框 6"/>
            <p:cNvSpPr txBox="1"/>
            <p:nvPr/>
          </p:nvSpPr>
          <p:spPr>
            <a:xfrm>
              <a:off x="679" y="425"/>
              <a:ext cx="2861" cy="9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初试身手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86011"/>
            <a:ext cx="7848872" cy="441135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03848" y="-61843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郁金香园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2"/>
          <p:cNvGrpSpPr/>
          <p:nvPr/>
        </p:nvGrpSpPr>
        <p:grpSpPr>
          <a:xfrm>
            <a:off x="35496" y="0"/>
            <a:ext cx="2136775" cy="584200"/>
            <a:chOff x="437" y="425"/>
            <a:chExt cx="3366" cy="916"/>
          </a:xfrm>
        </p:grpSpPr>
        <p:pic>
          <p:nvPicPr>
            <p:cNvPr id="8" name="Picture 1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t="-4967" r="93993"/>
            <a:stretch>
              <a:fillRect/>
            </a:stretch>
          </p:blipFill>
          <p:spPr>
            <a:xfrm>
              <a:off x="437" y="513"/>
              <a:ext cx="242" cy="80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" name="Picture 1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t="-4967" r="93993"/>
            <a:stretch>
              <a:fillRect/>
            </a:stretch>
          </p:blipFill>
          <p:spPr>
            <a:xfrm>
              <a:off x="3561" y="513"/>
              <a:ext cx="242" cy="8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" name="文本框 6"/>
            <p:cNvSpPr txBox="1"/>
            <p:nvPr/>
          </p:nvSpPr>
          <p:spPr>
            <a:xfrm>
              <a:off x="679" y="425"/>
              <a:ext cx="2861" cy="9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初试身手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568256"/>
            <a:ext cx="5760639" cy="457524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03848" y="-61843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望湖亭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如何阅读一本书(1)"/>
          <p:cNvPicPr>
            <a:picLocks noChangeAspect="1"/>
          </p:cNvPicPr>
          <p:nvPr/>
        </p:nvPicPr>
        <p:blipFill>
          <a:blip r:embed="rId1"/>
          <a:srcRect r="27339"/>
          <a:stretch>
            <a:fillRect/>
          </a:stretch>
        </p:blipFill>
        <p:spPr>
          <a:xfrm>
            <a:off x="827584" y="413315"/>
            <a:ext cx="6644164" cy="43700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79912" y="1491630"/>
            <a:ext cx="1728192" cy="7200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2"/>
          <p:cNvGrpSpPr/>
          <p:nvPr/>
        </p:nvGrpSpPr>
        <p:grpSpPr>
          <a:xfrm>
            <a:off x="35496" y="0"/>
            <a:ext cx="2136775" cy="584200"/>
            <a:chOff x="437" y="425"/>
            <a:chExt cx="3366" cy="916"/>
          </a:xfrm>
        </p:grpSpPr>
        <p:pic>
          <p:nvPicPr>
            <p:cNvPr id="8" name="Picture 1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t="-4967" r="93993"/>
            <a:stretch>
              <a:fillRect/>
            </a:stretch>
          </p:blipFill>
          <p:spPr>
            <a:xfrm>
              <a:off x="437" y="513"/>
              <a:ext cx="242" cy="80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" name="Picture 1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t="-4967" r="93993"/>
            <a:stretch>
              <a:fillRect/>
            </a:stretch>
          </p:blipFill>
          <p:spPr>
            <a:xfrm>
              <a:off x="3561" y="513"/>
              <a:ext cx="242" cy="8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" name="文本框 6"/>
            <p:cNvSpPr txBox="1"/>
            <p:nvPr/>
          </p:nvSpPr>
          <p:spPr>
            <a:xfrm>
              <a:off x="679" y="425"/>
              <a:ext cx="2861" cy="9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初试身手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20" y="562195"/>
            <a:ext cx="7355160" cy="445782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635896" y="-41753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松林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60" y="2211711"/>
            <a:ext cx="4443880" cy="29317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676639" cy="24976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118" y="2116"/>
            <a:ext cx="4443881" cy="249762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6640" y="2571750"/>
            <a:ext cx="4386100" cy="254720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7315" y="-48260"/>
            <a:ext cx="8699500" cy="1630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/>
            <a:r>
              <a:rPr lang="zh-CN" altLang="en-US" sz="2800" b="1" kern="1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小组</a:t>
            </a:r>
            <a:r>
              <a:rPr lang="zh-CN" altLang="zh-CN" sz="2800" b="1" kern="1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学习提示：</a:t>
            </a:r>
            <a:endParaRPr lang="zh-CN" altLang="zh-CN" sz="2800" b="1" kern="100" dirty="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304800" algn="just"/>
            <a:r>
              <a:rPr lang="en-US" altLang="zh-CN" sz="24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(1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）画出路线图，</a:t>
            </a:r>
            <a:r>
              <a:rPr lang="zh-CN" altLang="zh-CN" sz="2400" kern="1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按游览顺序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说出游览路线。</a:t>
            </a:r>
            <a:endParaRPr lang="zh-CN" altLang="zh-CN" sz="24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304800" algn="just"/>
            <a:r>
              <a:rPr lang="zh-CN" altLang="zh-CN" sz="24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）选择最想介绍的景点，</a:t>
            </a:r>
            <a:r>
              <a:rPr lang="zh-CN" altLang="zh-CN" sz="2400" kern="1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抓住景物特点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重点介绍（用</a:t>
            </a:r>
            <a:r>
              <a:rPr lang="zh-CN" altLang="zh-CN" sz="2400" kern="1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见闻</a:t>
            </a:r>
            <a:r>
              <a:rPr lang="en-US" altLang="zh-CN" sz="2400" kern="1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+</a:t>
            </a:r>
            <a:r>
              <a:rPr lang="zh-CN" altLang="zh-CN" sz="2400" kern="1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感受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，介绍更清楚）</a:t>
            </a:r>
            <a:endParaRPr lang="zh-CN" altLang="zh-CN" sz="2400" kern="100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672" y="1637410"/>
            <a:ext cx="5472608" cy="350170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12"/>
          <p:cNvGrpSpPr/>
          <p:nvPr/>
        </p:nvGrpSpPr>
        <p:grpSpPr>
          <a:xfrm>
            <a:off x="179512" y="14864"/>
            <a:ext cx="2136775" cy="584200"/>
            <a:chOff x="437" y="462"/>
            <a:chExt cx="3366" cy="916"/>
          </a:xfrm>
        </p:grpSpPr>
        <p:pic>
          <p:nvPicPr>
            <p:cNvPr id="18439" name="Picture 1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t="-4967" r="93993"/>
            <a:stretch>
              <a:fillRect/>
            </a:stretch>
          </p:blipFill>
          <p:spPr>
            <a:xfrm>
              <a:off x="437" y="513"/>
              <a:ext cx="242" cy="80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0" name="Picture 1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t="-4967" r="93993"/>
            <a:stretch>
              <a:fillRect/>
            </a:stretch>
          </p:blipFill>
          <p:spPr>
            <a:xfrm>
              <a:off x="3561" y="513"/>
              <a:ext cx="242" cy="8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1" name="文本框 6"/>
            <p:cNvSpPr txBox="1"/>
            <p:nvPr/>
          </p:nvSpPr>
          <p:spPr>
            <a:xfrm>
              <a:off x="630" y="462"/>
              <a:ext cx="2861" cy="9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初试身手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8438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552" y="589763"/>
            <a:ext cx="411095" cy="40807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6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605827"/>
            <a:ext cx="8537352" cy="4348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39552" y="23557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pic>
        <p:nvPicPr>
          <p:cNvPr id="3" name="新录音 16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24535" y="628015"/>
            <a:ext cx="412750" cy="41275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588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2268" y="-164306"/>
            <a:ext cx="8989159" cy="427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zh-CN" altLang="zh-CN" sz="36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 algn="just"/>
            <a:r>
              <a:rPr lang="en-US" altLang="zh-CN" sz="36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zh-CN" sz="36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走进南门，</a:t>
            </a:r>
            <a:r>
              <a:rPr lang="zh-CN" altLang="zh-CN" sz="36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沿着东面的小路往北走，就能看到郁金香园了。</a:t>
            </a:r>
            <a:endParaRPr lang="zh-CN" altLang="zh-CN" sz="36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 algn="just"/>
            <a:endParaRPr lang="en-US" altLang="zh-CN" sz="3600" kern="100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lvl="0" algn="just"/>
            <a:r>
              <a:rPr lang="en-US" altLang="zh-CN" sz="36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2.</a:t>
            </a:r>
            <a:r>
              <a:rPr lang="zh-CN" altLang="zh-CN" sz="36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出了纪念馆往西，经过北门，就来到了松林。</a:t>
            </a:r>
            <a:endParaRPr lang="zh-CN" altLang="zh-CN" sz="36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kern="1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endParaRPr lang="en-US" altLang="zh-CN" sz="2800" kern="100" dirty="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algn="just"/>
            <a:r>
              <a:rPr lang="en-US" altLang="zh-CN" sz="2800" kern="1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lang="zh-CN" altLang="zh-CN" sz="3600" kern="100" dirty="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2268" y="-164306"/>
            <a:ext cx="8989159" cy="427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zh-CN" altLang="zh-CN" sz="36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 algn="just"/>
            <a:r>
              <a:rPr lang="en-US" altLang="zh-CN" sz="36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zh-CN" sz="36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走进南门，</a:t>
            </a:r>
            <a:r>
              <a:rPr lang="zh-CN" altLang="zh-CN" sz="36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沿着东面的小路往北走，就能看到郁金香园了。</a:t>
            </a:r>
            <a:endParaRPr lang="zh-CN" altLang="zh-CN" sz="3600" kern="100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lvl="0" algn="just"/>
            <a:endParaRPr lang="zh-CN" altLang="zh-CN" sz="36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 algn="just"/>
            <a:r>
              <a:rPr lang="en-US" altLang="zh-CN" sz="36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2.</a:t>
            </a:r>
            <a:r>
              <a:rPr lang="zh-CN" altLang="zh-CN" sz="36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出了纪念馆往西，经过北门，就来到了松林。</a:t>
            </a:r>
            <a:endParaRPr lang="zh-CN" altLang="zh-CN" sz="36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kern="1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endParaRPr lang="en-US" altLang="zh-CN" sz="2800" kern="100" dirty="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algn="just"/>
            <a:r>
              <a:rPr lang="en-US" altLang="zh-CN" sz="2800" kern="1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lang="zh-CN" altLang="zh-CN" sz="3600" kern="100" dirty="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405" y="915670"/>
            <a:ext cx="914400" cy="76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31820" y="915670"/>
            <a:ext cx="914400" cy="76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72225" y="915670"/>
            <a:ext cx="914400" cy="76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5650" y="2644140"/>
            <a:ext cx="914400" cy="76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03575" y="2644140"/>
            <a:ext cx="914400" cy="76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00245" y="2644140"/>
            <a:ext cx="914400" cy="76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2268" y="-164306"/>
            <a:ext cx="8989159" cy="3846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zh-CN" altLang="zh-CN" sz="36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 algn="just"/>
            <a:r>
              <a:rPr lang="en-US" altLang="zh-CN" sz="36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zh-CN" sz="36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走进南门，</a:t>
            </a:r>
            <a:r>
              <a:rPr lang="zh-CN" altLang="zh-CN" sz="36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沿着东面的小路往北走，就能看到郁金香园了。</a:t>
            </a:r>
            <a:endParaRPr lang="zh-CN" altLang="zh-CN" sz="36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 algn="just"/>
            <a:r>
              <a:rPr lang="en-US" altLang="zh-CN" sz="36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2.</a:t>
            </a:r>
            <a:r>
              <a:rPr lang="zh-CN" altLang="zh-CN" sz="36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出了纪念馆往西，经过北门，就来到了松林。</a:t>
            </a:r>
            <a:endParaRPr lang="zh-CN" altLang="zh-CN" sz="36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kern="1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endParaRPr lang="en-US" altLang="zh-CN" sz="2800" kern="100" dirty="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algn="just"/>
            <a:r>
              <a:rPr lang="en-US" altLang="zh-CN" sz="2800" kern="1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3600" kern="1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穿过、路过、走过、绕过、沿着……</a:t>
            </a:r>
            <a:endParaRPr lang="zh-CN" altLang="zh-CN" sz="3600" kern="100" dirty="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405" y="915670"/>
            <a:ext cx="914400" cy="76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31820" y="915670"/>
            <a:ext cx="914400" cy="76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72225" y="915670"/>
            <a:ext cx="914400" cy="76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7405" y="2067560"/>
            <a:ext cx="914400" cy="76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03575" y="2067560"/>
            <a:ext cx="914400" cy="76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00245" y="2067560"/>
            <a:ext cx="914400" cy="76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12"/>
          <p:cNvGrpSpPr/>
          <p:nvPr/>
        </p:nvGrpSpPr>
        <p:grpSpPr>
          <a:xfrm>
            <a:off x="179512" y="14864"/>
            <a:ext cx="2136775" cy="584200"/>
            <a:chOff x="437" y="462"/>
            <a:chExt cx="3366" cy="916"/>
          </a:xfrm>
        </p:grpSpPr>
        <p:pic>
          <p:nvPicPr>
            <p:cNvPr id="18439" name="Picture 1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t="-4967" r="93993"/>
            <a:stretch>
              <a:fillRect/>
            </a:stretch>
          </p:blipFill>
          <p:spPr>
            <a:xfrm>
              <a:off x="437" y="513"/>
              <a:ext cx="242" cy="80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0" name="Picture 1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t="-4967" r="93993"/>
            <a:stretch>
              <a:fillRect/>
            </a:stretch>
          </p:blipFill>
          <p:spPr>
            <a:xfrm>
              <a:off x="3561" y="513"/>
              <a:ext cx="242" cy="8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1" name="文本框 6"/>
            <p:cNvSpPr txBox="1"/>
            <p:nvPr/>
          </p:nvSpPr>
          <p:spPr>
            <a:xfrm>
              <a:off x="630" y="462"/>
              <a:ext cx="2861" cy="9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初试身手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8438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552" y="589763"/>
            <a:ext cx="411095" cy="40807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6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605827"/>
            <a:ext cx="8537352" cy="4348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39552" y="23557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12"/>
          <p:cNvGrpSpPr/>
          <p:nvPr/>
        </p:nvGrpSpPr>
        <p:grpSpPr>
          <a:xfrm>
            <a:off x="179512" y="14864"/>
            <a:ext cx="2136775" cy="584200"/>
            <a:chOff x="437" y="462"/>
            <a:chExt cx="3366" cy="916"/>
          </a:xfrm>
        </p:grpSpPr>
        <p:pic>
          <p:nvPicPr>
            <p:cNvPr id="18439" name="Picture 1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t="-4967" r="93993"/>
            <a:stretch>
              <a:fillRect/>
            </a:stretch>
          </p:blipFill>
          <p:spPr>
            <a:xfrm>
              <a:off x="437" y="513"/>
              <a:ext cx="242" cy="80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0" name="Picture 1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t="-4967" r="93993"/>
            <a:stretch>
              <a:fillRect/>
            </a:stretch>
          </p:blipFill>
          <p:spPr>
            <a:xfrm>
              <a:off x="3561" y="513"/>
              <a:ext cx="242" cy="8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1" name="文本框 6"/>
            <p:cNvSpPr txBox="1"/>
            <p:nvPr/>
          </p:nvSpPr>
          <p:spPr>
            <a:xfrm>
              <a:off x="630" y="462"/>
              <a:ext cx="2861" cy="9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初试身手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8438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552" y="589763"/>
            <a:ext cx="411095" cy="40807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6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605827"/>
            <a:ext cx="8537352" cy="4348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00b095ec87b6127e2d4265c862f2dc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705" y="-20320"/>
            <a:ext cx="9144000" cy="51339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267585" y="1649095"/>
            <a:ext cx="5539105" cy="18453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最美风景推荐官</a:t>
            </a:r>
            <a:endParaRPr lang="zh-CN" altLang="en-US" sz="6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54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endParaRPr lang="zh-CN" altLang="en-US" sz="5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9"/>
          <p:cNvGrpSpPr/>
          <p:nvPr/>
        </p:nvGrpSpPr>
        <p:grpSpPr>
          <a:xfrm>
            <a:off x="1979613" y="915988"/>
            <a:ext cx="4429125" cy="1855787"/>
            <a:chOff x="5429250" y="1492264"/>
            <a:chExt cx="3714750" cy="1437403"/>
          </a:xfrm>
        </p:grpSpPr>
        <p:sp>
          <p:nvSpPr>
            <p:cNvPr id="4" name="云形标注 3"/>
            <p:cNvSpPr/>
            <p:nvPr/>
          </p:nvSpPr>
          <p:spPr>
            <a:xfrm>
              <a:off x="5429250" y="1492264"/>
              <a:ext cx="3714750" cy="1437403"/>
            </a:xfrm>
            <a:prstGeom prst="cloudCallout">
              <a:avLst>
                <a:gd name="adj1" fmla="val 60909"/>
                <a:gd name="adj2" fmla="val 69575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</a:t>
              </a: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150" name="矩形 8"/>
            <p:cNvSpPr/>
            <p:nvPr/>
          </p:nvSpPr>
          <p:spPr>
            <a:xfrm>
              <a:off x="5791613" y="1659586"/>
              <a:ext cx="3103362" cy="10632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同学们，你们参观过溶洞吗？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147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0" y="2932113"/>
            <a:ext cx="1155700" cy="1692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5" y="50800"/>
            <a:ext cx="9217025" cy="5192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95536" y="269657"/>
            <a:ext cx="75713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活动一：创设真实情景，引入课题学习。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5" name="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748464" y="473199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13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41605" y="159385"/>
            <a:ext cx="74251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3200" dirty="0"/>
          </a:p>
          <a:p>
            <a:r>
              <a:rPr lang="zh-CN" altLang="en-US" sz="3200" dirty="0"/>
              <a:t>      </a:t>
            </a:r>
            <a:endParaRPr lang="zh-CN" altLang="en-US" sz="3200" dirty="0"/>
          </a:p>
        </p:txBody>
      </p:sp>
      <p:sp>
        <p:nvSpPr>
          <p:cNvPr id="2" name="文本框 1"/>
          <p:cNvSpPr txBox="1"/>
          <p:nvPr/>
        </p:nvSpPr>
        <p:spPr>
          <a:xfrm>
            <a:off x="-252536" y="16500"/>
            <a:ext cx="8856984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  </a:t>
            </a:r>
            <a:r>
              <a:rPr lang="zh-CN" altLang="en-US" sz="2400" b="1" dirty="0">
                <a:solidFill>
                  <a:srgbClr val="FF0000"/>
                </a:solidFill>
              </a:rPr>
              <a:t>活动五：运用写景方法，</a:t>
            </a:r>
            <a:r>
              <a:rPr lang="zh-CN" altLang="zh-CN" sz="2400" b="1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展现景点魅力</a:t>
            </a:r>
            <a:r>
              <a:rPr lang="zh-CN" altLang="zh-CN" sz="2400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sz="3200" b="1" dirty="0">
              <a:solidFill>
                <a:srgbClr val="FF0000"/>
              </a:solidFill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41605" y="1427480"/>
          <a:ext cx="8886190" cy="34582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2075"/>
                <a:gridCol w="1623695"/>
                <a:gridCol w="2802255"/>
                <a:gridCol w="3098165"/>
              </a:tblGrid>
              <a:tr h="502285">
                <a:tc gridSpan="4">
                  <a:txBody>
                    <a:bodyPr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zh-CN" sz="1800" kern="100" dirty="0">
                          <a:effectLst/>
                        </a:rPr>
                        <a:t>游览</a:t>
                      </a:r>
                      <a:r>
                        <a:rPr lang="zh-CN" altLang="en-US" sz="1800" kern="100" dirty="0">
                          <a:effectLst/>
                        </a:rPr>
                        <a:t>的</a:t>
                      </a:r>
                      <a:r>
                        <a:rPr lang="zh-CN" sz="1800" kern="100" dirty="0">
                          <a:effectLst/>
                        </a:rPr>
                        <a:t>地方：</a:t>
                      </a:r>
                      <a:endParaRPr 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855345">
                <a:tc>
                  <a:txBody>
                    <a:bodyPr/>
                    <a:lstStyle/>
                    <a:p>
                      <a:pPr indent="133985" algn="just"/>
                      <a:r>
                        <a:rPr lang="en-US" altLang="zh-CN" sz="1400" kern="100" dirty="0">
                          <a:solidFill>
                            <a:srgbClr val="FF0000"/>
                          </a:solidFill>
                          <a:effectLst/>
                        </a:rPr>
                        <a:t>        </a:t>
                      </a:r>
                      <a:r>
                        <a:rPr lang="zh-CN" sz="1800" kern="100" dirty="0">
                          <a:solidFill>
                            <a:srgbClr val="FF0000"/>
                          </a:solidFill>
                          <a:effectLst/>
                        </a:rPr>
                        <a:t>景点</a:t>
                      </a:r>
                      <a:endParaRPr lang="en-US" altLang="zh-CN" sz="1800" kern="1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indent="133985" algn="just"/>
                      <a:r>
                        <a:rPr lang="zh-CN" sz="1400" kern="100" dirty="0">
                          <a:effectLst/>
                        </a:rPr>
                        <a:t>（</a:t>
                      </a:r>
                      <a:r>
                        <a:rPr lang="zh-CN" altLang="en-US" sz="1400" kern="100" dirty="0">
                          <a:effectLst/>
                        </a:rPr>
                        <a:t>按</a:t>
                      </a:r>
                      <a:r>
                        <a:rPr lang="zh-CN" sz="1400" kern="100" dirty="0">
                          <a:effectLst/>
                        </a:rPr>
                        <a:t>游览顺序）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/>
                      <a:r>
                        <a:rPr lang="zh-CN" sz="1800" b="1" kern="100" dirty="0">
                          <a:solidFill>
                            <a:srgbClr val="FF0000"/>
                          </a:solidFill>
                          <a:effectLst/>
                        </a:rPr>
                        <a:t>景点特点</a:t>
                      </a:r>
                      <a:r>
                        <a:rPr lang="zh-CN" sz="1400" kern="100" dirty="0">
                          <a:effectLst/>
                        </a:rPr>
                        <a:t>（</a:t>
                      </a:r>
                      <a:r>
                        <a:rPr lang="zh-CN" altLang="en-US" sz="1400" kern="100" dirty="0">
                          <a:effectLst/>
                        </a:rPr>
                        <a:t>在</a:t>
                      </a:r>
                      <a:r>
                        <a:rPr lang="zh-CN" sz="1400" kern="100" dirty="0">
                          <a:effectLst/>
                        </a:rPr>
                        <a:t>重点介绍的景点</a:t>
                      </a:r>
                      <a:r>
                        <a:rPr lang="zh-CN" altLang="en-US" sz="1400" kern="100" dirty="0">
                          <a:effectLst/>
                        </a:rPr>
                        <a:t>后面</a:t>
                      </a:r>
                      <a:r>
                        <a:rPr lang="zh-CN" sz="1400" kern="100" dirty="0">
                          <a:effectLst/>
                        </a:rPr>
                        <a:t>打√）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35305" algn="just">
                        <a:lnSpc>
                          <a:spcPct val="150000"/>
                        </a:lnSpc>
                      </a:pPr>
                      <a:r>
                        <a:rPr lang="zh-CN" sz="1800" b="1" kern="100" dirty="0">
                          <a:solidFill>
                            <a:srgbClr val="FF0000"/>
                          </a:solidFill>
                          <a:effectLst/>
                        </a:rPr>
                        <a:t>所见所闻</a:t>
                      </a:r>
                      <a:endParaRPr lang="zh-CN" sz="1800" b="1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803275" algn="just">
                        <a:lnSpc>
                          <a:spcPct val="150000"/>
                        </a:lnSpc>
                      </a:pPr>
                      <a:r>
                        <a:rPr lang="zh-CN" sz="1800" b="1" kern="100" dirty="0">
                          <a:solidFill>
                            <a:srgbClr val="FF0000"/>
                          </a:solidFill>
                          <a:effectLst/>
                        </a:rPr>
                        <a:t>感受</a:t>
                      </a:r>
                      <a:endParaRPr lang="zh-CN" sz="1800" b="1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12470"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en-US" sz="1050" kern="10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en-US" sz="1050" kern="100" dirty="0">
                          <a:effectLst/>
                        </a:rPr>
                        <a:t> 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en-US" sz="1050" kern="10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en-US" sz="1050" kern="100" dirty="0">
                          <a:effectLst/>
                        </a:rPr>
                        <a:t> 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90575"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en-US" sz="1050" kern="10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en-US" sz="1050" kern="100" dirty="0">
                          <a:effectLst/>
                        </a:rPr>
                        <a:t> 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en-US" sz="1050" kern="10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en-US" sz="1050" kern="10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97535"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en-US" sz="1050" kern="10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en-US" sz="1050" kern="10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en-US" sz="1050" kern="100">
                          <a:effectLst/>
                        </a:rPr>
                        <a:t> 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en-US" sz="1050" kern="100" dirty="0">
                          <a:effectLst/>
                        </a:rPr>
                        <a:t> 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79512" y="741948"/>
            <a:ext cx="14706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/>
              <a:t>构思板</a:t>
            </a:r>
            <a:r>
              <a:rPr lang="en-US" altLang="zh-CN" b="1" dirty="0"/>
              <a:t>:</a:t>
            </a:r>
            <a:endParaRPr lang="en-US" altLang="zh-CN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79512" y="195486"/>
          <a:ext cx="7920880" cy="40324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45911"/>
                <a:gridCol w="3374969"/>
              </a:tblGrid>
              <a:tr h="785550">
                <a:tc gridSpan="2">
                  <a:txBody>
                    <a:bodyPr/>
                    <a:lstStyle/>
                    <a:p>
                      <a:pPr indent="2590800" algn="just">
                        <a:lnSpc>
                          <a:spcPct val="150000"/>
                        </a:lnSpc>
                      </a:pPr>
                      <a:r>
                        <a:rPr lang="zh-CN" sz="2800" kern="100" dirty="0">
                          <a:effectLst/>
                        </a:rPr>
                        <a:t>我会评</a:t>
                      </a:r>
                      <a:endParaRPr lang="zh-CN" sz="2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cPr/>
                </a:tc>
              </a:tr>
              <a:tr h="78726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800" kern="100" dirty="0">
                          <a:effectLst/>
                        </a:rPr>
                        <a:t>我能画出路线图</a:t>
                      </a:r>
                      <a:endParaRPr lang="zh-CN" sz="2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3200" kern="100">
                          <a:effectLst/>
                        </a:rPr>
                        <a:t>★★</a:t>
                      </a:r>
                      <a:endParaRPr lang="zh-CN" sz="3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8726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800" kern="100">
                          <a:effectLst/>
                        </a:rPr>
                        <a:t>我能说清游览顺序</a:t>
                      </a:r>
                      <a:endParaRPr lang="zh-CN" sz="2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3200" kern="100">
                          <a:effectLst/>
                        </a:rPr>
                        <a:t>★★★</a:t>
                      </a:r>
                      <a:endParaRPr lang="zh-CN" sz="3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67236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800" kern="100" dirty="0">
                          <a:effectLst/>
                        </a:rPr>
                        <a:t>我能抓住重点景物，介绍景物特点</a:t>
                      </a:r>
                      <a:endParaRPr lang="zh-CN" sz="2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3200" kern="100" dirty="0">
                          <a:effectLst/>
                        </a:rPr>
                        <a:t>★★★★★</a:t>
                      </a:r>
                      <a:endParaRPr lang="zh-CN" sz="3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772496" y="1139664"/>
            <a:ext cx="6903720" cy="640081"/>
            <a:chOff x="3567" y="2960"/>
            <a:chExt cx="12111" cy="1344"/>
          </a:xfrm>
          <a:solidFill>
            <a:schemeClr val="bg1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3567" y="2960"/>
              <a:ext cx="12111" cy="1334"/>
              <a:chOff x="3495" y="2344"/>
              <a:chExt cx="12111" cy="1334"/>
            </a:xfrm>
            <a:grpFill/>
          </p:grpSpPr>
          <p:cxnSp>
            <p:nvCxnSpPr>
              <p:cNvPr id="5" name="直接连接符 4"/>
              <p:cNvCxnSpPr/>
              <p:nvPr/>
            </p:nvCxnSpPr>
            <p:spPr>
              <a:xfrm flipH="1">
                <a:off x="9476" y="2344"/>
                <a:ext cx="2" cy="613"/>
              </a:xfrm>
              <a:prstGeom prst="line">
                <a:avLst/>
              </a:prstGeom>
              <a:grpFill/>
              <a:ln w="571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>
                <p:custDataLst>
                  <p:tags r:id="rId1"/>
                </p:custDataLst>
              </p:nvPr>
            </p:nvCxnSpPr>
            <p:spPr>
              <a:xfrm flipH="1" flipV="1">
                <a:off x="3495" y="2957"/>
                <a:ext cx="12111" cy="25"/>
              </a:xfrm>
              <a:prstGeom prst="line">
                <a:avLst/>
              </a:prstGeom>
              <a:grpFill/>
              <a:ln w="571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 flipH="1">
                <a:off x="3528" y="2981"/>
                <a:ext cx="2" cy="613"/>
              </a:xfrm>
              <a:prstGeom prst="line">
                <a:avLst/>
              </a:prstGeom>
              <a:grpFill/>
              <a:ln w="571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H="1">
                <a:off x="7552" y="3065"/>
                <a:ext cx="2" cy="613"/>
              </a:xfrm>
              <a:prstGeom prst="line">
                <a:avLst/>
              </a:prstGeom>
              <a:grpFill/>
              <a:ln w="571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H="1">
                <a:off x="11803" y="3017"/>
                <a:ext cx="2" cy="613"/>
              </a:xfrm>
              <a:prstGeom prst="line">
                <a:avLst/>
              </a:prstGeom>
              <a:grpFill/>
              <a:ln w="571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H="1">
                <a:off x="15566" y="2982"/>
                <a:ext cx="2" cy="613"/>
              </a:xfrm>
              <a:prstGeom prst="line">
                <a:avLst/>
              </a:prstGeom>
              <a:grpFill/>
              <a:ln w="571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8" name="直接连接符 37"/>
            <p:cNvCxnSpPr/>
            <p:nvPr>
              <p:custDataLst>
                <p:tags r:id="rId2"/>
              </p:custDataLst>
            </p:nvPr>
          </p:nvCxnSpPr>
          <p:spPr>
            <a:xfrm flipH="1">
              <a:off x="15653" y="3627"/>
              <a:ext cx="1" cy="677"/>
            </a:xfrm>
            <a:prstGeom prst="line">
              <a:avLst/>
            </a:prstGeom>
            <a:grpFill/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-16669" y="32861"/>
            <a:ext cx="6903720" cy="694373"/>
            <a:chOff x="-35" y="69"/>
            <a:chExt cx="14496" cy="1458"/>
          </a:xfrm>
          <a:gradFill>
            <a:gsLst>
              <a:gs pos="9000">
                <a:srgbClr val="B3CED5"/>
              </a:gs>
              <a:gs pos="31000">
                <a:srgbClr val="B3CED5"/>
              </a:gs>
              <a:gs pos="19000">
                <a:srgbClr val="B3CED5">
                  <a:alpha val="100000"/>
                </a:srgbClr>
              </a:gs>
              <a:gs pos="59000">
                <a:srgbClr val="EAEEE7"/>
              </a:gs>
              <a:gs pos="79000">
                <a:srgbClr val="EAEEE7">
                  <a:lumMod val="62000"/>
                  <a:lumOff val="38000"/>
                  <a:alpha val="19000"/>
                </a:srgbClr>
              </a:gs>
            </a:gsLst>
            <a:lin ang="0" scaled="0"/>
          </a:gradFill>
        </p:grpSpPr>
        <p:sp>
          <p:nvSpPr>
            <p:cNvPr id="9" name="矩形 8"/>
            <p:cNvSpPr/>
            <p:nvPr>
              <p:custDataLst>
                <p:tags r:id="rId3"/>
              </p:custDataLst>
            </p:nvPr>
          </p:nvSpPr>
          <p:spPr>
            <a:xfrm>
              <a:off x="-35" y="457"/>
              <a:ext cx="14496" cy="8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indent="574040"/>
              <a:r>
                <a:rPr lang="en-US" altLang="zh-CN" b="1">
                  <a:solidFill>
                    <a:schemeClr val="dk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</a:t>
              </a:r>
              <a:r>
                <a:rPr lang="zh-CN" altLang="en-US" b="1">
                  <a:solidFill>
                    <a:schemeClr val="dk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统整单元内容，明晰学习方法</a:t>
              </a:r>
              <a:endParaRPr lang="zh-CN" altLang="en-US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67" y="69"/>
              <a:ext cx="1458" cy="145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10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9534" y="32861"/>
            <a:ext cx="694373" cy="69437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1547664" y="688131"/>
            <a:ext cx="5902376" cy="646331"/>
          </a:xfrm>
          <a:prstGeom prst="rect">
            <a:avLst/>
          </a:prstGeom>
          <a:gradFill>
            <a:gsLst>
              <a:gs pos="15000">
                <a:srgbClr val="97C8E1"/>
              </a:gs>
              <a:gs pos="0">
                <a:srgbClr val="BADAEB"/>
              </a:gs>
              <a:gs pos="100000">
                <a:srgbClr val="74B5D6"/>
              </a:gs>
            </a:gsLst>
            <a:lin scaled="1"/>
          </a:gradFill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 anchorCtr="0">
            <a:spAutoFit/>
          </a:bodyPr>
          <a:lstStyle/>
          <a:p>
            <a:pPr algn="ctr"/>
            <a:r>
              <a:rPr lang="zh-CN" altLang="en-US" sz="3600" b="1" dirty="0">
                <a:ln w="28575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8000">
                      <a:srgbClr val="FFC62D"/>
                    </a:gs>
                    <a:gs pos="31000">
                      <a:srgbClr val="E56772"/>
                    </a:gs>
                    <a:gs pos="58000">
                      <a:srgbClr val="B752A4"/>
                    </a:gs>
                    <a:gs pos="98000">
                      <a:srgbClr val="4C6DB4"/>
                    </a:gs>
                    <a:gs pos="79000">
                      <a:srgbClr val="574FB3"/>
                    </a:gs>
                  </a:gsLst>
                </a:gradFill>
                <a:effectLst>
                  <a:glow rad="63500">
                    <a:schemeClr val="bg1">
                      <a:alpha val="40000"/>
                    </a:schemeClr>
                  </a:glow>
                  <a:outerShdw blurRad="50800" dist="50800" dir="2700000" algn="tl" rotWithShape="0">
                    <a:prstClr val="black">
                      <a:alpha val="40000"/>
                    </a:prst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妙笔写美景  巧手著奇观</a:t>
            </a:r>
            <a:endParaRPr lang="zh-CN" altLang="en-US" sz="3600" b="1" dirty="0">
              <a:ln w="28575" cmpd="sng">
                <a:solidFill>
                  <a:schemeClr val="bg1"/>
                </a:solidFill>
                <a:prstDash val="solid"/>
              </a:ln>
              <a:gradFill>
                <a:gsLst>
                  <a:gs pos="8000">
                    <a:srgbClr val="FFC62D"/>
                  </a:gs>
                  <a:gs pos="31000">
                    <a:srgbClr val="E56772"/>
                  </a:gs>
                  <a:gs pos="58000">
                    <a:srgbClr val="B752A4"/>
                  </a:gs>
                  <a:gs pos="98000">
                    <a:srgbClr val="4C6DB4"/>
                  </a:gs>
                  <a:gs pos="79000">
                    <a:srgbClr val="574FB3"/>
                  </a:gs>
                </a:gsLst>
              </a:gradFill>
              <a:effectLst>
                <a:glow rad="63500">
                  <a:schemeClr val="bg1">
                    <a:alpha val="40000"/>
                  </a:schemeClr>
                </a:glow>
                <a:outerShdw blurRad="50800" dist="50800" dir="2700000" algn="tl" rotWithShape="0">
                  <a:prstClr val="black">
                    <a:alpha val="40000"/>
                  </a:prst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2390267" y="1815992"/>
            <a:ext cx="2032354" cy="2033668"/>
            <a:chOff x="4635" y="3806"/>
            <a:chExt cx="3498" cy="4124"/>
          </a:xfrm>
        </p:grpSpPr>
        <p:sp>
          <p:nvSpPr>
            <p:cNvPr id="46" name="圆角矩形 45"/>
            <p:cNvSpPr/>
            <p:nvPr/>
          </p:nvSpPr>
          <p:spPr>
            <a:xfrm>
              <a:off x="4639" y="3806"/>
              <a:ext cx="3494" cy="1132"/>
            </a:xfrm>
            <a:prstGeom prst="roundRect">
              <a:avLst>
                <a:gd name="adj" fmla="val 36307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575" b="1" dirty="0">
                  <a:solidFill>
                    <a:schemeClr val="bg2">
                      <a:lumMod val="1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《海上日出》</a:t>
              </a:r>
              <a:endParaRPr lang="zh-CN" altLang="en-US" sz="1575" b="1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圆角矩形 49"/>
            <p:cNvSpPr/>
            <p:nvPr/>
          </p:nvSpPr>
          <p:spPr>
            <a:xfrm>
              <a:off x="4635" y="5253"/>
              <a:ext cx="3494" cy="2677"/>
            </a:xfrm>
            <a:prstGeom prst="roundRect">
              <a:avLst>
                <a:gd name="adj" fmla="val 13946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57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>
            <a:xfrm>
              <a:off x="5946" y="4980"/>
              <a:ext cx="0" cy="359"/>
            </a:xfrm>
            <a:prstGeom prst="line">
              <a:avLst/>
            </a:prstGeom>
            <a:solidFill>
              <a:schemeClr val="bg1"/>
            </a:solidFill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文本框 65"/>
            <p:cNvSpPr txBox="1"/>
            <p:nvPr>
              <p:custDataLst>
                <p:tags r:id="rId7"/>
              </p:custDataLst>
            </p:nvPr>
          </p:nvSpPr>
          <p:spPr>
            <a:xfrm>
              <a:off x="4738" y="5947"/>
              <a:ext cx="704" cy="1126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l"/>
              <a:r>
                <a: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学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algn="l"/>
              <a:r>
                <a: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习</a:t>
              </a:r>
              <a:endParaRPr lang="zh-CN" altLang="en-US" dirty="0"/>
            </a:p>
          </p:txBody>
        </p:sp>
        <p:cxnSp>
          <p:nvCxnSpPr>
            <p:cNvPr id="70" name="直接连接符 69"/>
            <p:cNvCxnSpPr/>
            <p:nvPr>
              <p:custDataLst>
                <p:tags r:id="rId8"/>
              </p:custDataLst>
            </p:nvPr>
          </p:nvCxnSpPr>
          <p:spPr>
            <a:xfrm>
              <a:off x="5540" y="5267"/>
              <a:ext cx="0" cy="2663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5" name="组合 94"/>
          <p:cNvGrpSpPr/>
          <p:nvPr/>
        </p:nvGrpSpPr>
        <p:grpSpPr>
          <a:xfrm>
            <a:off x="4531205" y="1788555"/>
            <a:ext cx="2208848" cy="2032160"/>
            <a:chOff x="7424" y="3809"/>
            <a:chExt cx="4638" cy="4267"/>
          </a:xfrm>
        </p:grpSpPr>
        <p:sp>
          <p:nvSpPr>
            <p:cNvPr id="47" name="圆角矩形 46"/>
            <p:cNvSpPr/>
            <p:nvPr/>
          </p:nvSpPr>
          <p:spPr>
            <a:xfrm>
              <a:off x="7802" y="3809"/>
              <a:ext cx="3740" cy="1132"/>
            </a:xfrm>
            <a:prstGeom prst="roundRect">
              <a:avLst>
                <a:gd name="adj" fmla="val 36307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575" b="1" dirty="0">
                  <a:solidFill>
                    <a:schemeClr val="bg2">
                      <a:lumMod val="1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《颐和园》</a:t>
              </a:r>
              <a:endParaRPr lang="zh-CN" altLang="en-US" sz="1575" b="1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zh-CN" altLang="en-US" sz="1575" b="1" dirty="0">
                  <a:solidFill>
                    <a:schemeClr val="bg2">
                      <a:lumMod val="1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《七月的天山》</a:t>
              </a:r>
              <a:endParaRPr lang="zh-CN" altLang="en-US" sz="1575" b="1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7424" y="5282"/>
              <a:ext cx="4638" cy="2794"/>
            </a:xfrm>
            <a:prstGeom prst="roundRect">
              <a:avLst>
                <a:gd name="adj" fmla="val 16100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75" b="1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5" name="直接连接符 54"/>
            <p:cNvCxnSpPr/>
            <p:nvPr/>
          </p:nvCxnSpPr>
          <p:spPr>
            <a:xfrm flipH="1">
              <a:off x="9678" y="4925"/>
              <a:ext cx="16" cy="361"/>
            </a:xfrm>
            <a:prstGeom prst="line">
              <a:avLst/>
            </a:prstGeom>
            <a:solidFill>
              <a:schemeClr val="bg1"/>
            </a:solidFill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>
              <p:custDataLst>
                <p:tags r:id="rId9"/>
              </p:custDataLst>
            </p:nvPr>
          </p:nvCxnSpPr>
          <p:spPr>
            <a:xfrm>
              <a:off x="8568" y="5339"/>
              <a:ext cx="0" cy="2725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文本框 74"/>
            <p:cNvSpPr txBox="1"/>
            <p:nvPr>
              <p:custDataLst>
                <p:tags r:id="rId10"/>
              </p:custDataLst>
            </p:nvPr>
          </p:nvSpPr>
          <p:spPr>
            <a:xfrm>
              <a:off x="7602" y="6158"/>
              <a:ext cx="738" cy="103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l"/>
              <a:r>
                <a: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练习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6886503" y="1801403"/>
            <a:ext cx="2068830" cy="2041208"/>
            <a:chOff x="11549" y="4152"/>
            <a:chExt cx="4344" cy="4286"/>
          </a:xfrm>
        </p:grpSpPr>
        <p:sp>
          <p:nvSpPr>
            <p:cNvPr id="48" name="圆角矩形 47"/>
            <p:cNvSpPr/>
            <p:nvPr/>
          </p:nvSpPr>
          <p:spPr>
            <a:xfrm>
              <a:off x="11572" y="4152"/>
              <a:ext cx="3686" cy="1132"/>
            </a:xfrm>
            <a:prstGeom prst="roundRect">
              <a:avLst>
                <a:gd name="adj" fmla="val 36307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575" b="1" dirty="0">
                  <a:solidFill>
                    <a:schemeClr val="bg2">
                      <a:lumMod val="1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习作</a:t>
              </a:r>
              <a:endParaRPr lang="zh-CN" altLang="en-US" sz="1575" b="1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3214" y="5231"/>
              <a:ext cx="0" cy="1128"/>
            </a:xfrm>
            <a:prstGeom prst="line">
              <a:avLst/>
            </a:prstGeom>
            <a:solidFill>
              <a:schemeClr val="bg1"/>
            </a:solidFill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圆角矩形 60"/>
            <p:cNvSpPr/>
            <p:nvPr/>
          </p:nvSpPr>
          <p:spPr>
            <a:xfrm>
              <a:off x="11549" y="5598"/>
              <a:ext cx="4344" cy="2840"/>
            </a:xfrm>
            <a:prstGeom prst="roundRect">
              <a:avLst>
                <a:gd name="adj" fmla="val 36307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1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综合运用方法写游记</a:t>
              </a:r>
              <a:endPara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2515" y="1859864"/>
            <a:ext cx="2209082" cy="2029778"/>
            <a:chOff x="167" y="3821"/>
            <a:chExt cx="4425" cy="4262"/>
          </a:xfrm>
        </p:grpSpPr>
        <p:sp>
          <p:nvSpPr>
            <p:cNvPr id="81" name="圆角矩形 80"/>
            <p:cNvSpPr/>
            <p:nvPr>
              <p:custDataLst>
                <p:tags r:id="rId11"/>
              </p:custDataLst>
            </p:nvPr>
          </p:nvSpPr>
          <p:spPr>
            <a:xfrm>
              <a:off x="167" y="3821"/>
              <a:ext cx="4425" cy="1132"/>
            </a:xfrm>
            <a:prstGeom prst="roundRect">
              <a:avLst>
                <a:gd name="adj" fmla="val 36307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575" b="1" dirty="0">
                  <a:solidFill>
                    <a:schemeClr val="bg2">
                      <a:lumMod val="1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《记金华的双龙洞》</a:t>
              </a:r>
              <a:endParaRPr lang="zh-CN" altLang="en-US" sz="1575" b="1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" name="圆角矩形 81"/>
            <p:cNvSpPr/>
            <p:nvPr>
              <p:custDataLst>
                <p:tags r:id="rId12"/>
              </p:custDataLst>
            </p:nvPr>
          </p:nvSpPr>
          <p:spPr>
            <a:xfrm>
              <a:off x="167" y="5327"/>
              <a:ext cx="4425" cy="2756"/>
            </a:xfrm>
            <a:prstGeom prst="roundRect">
              <a:avLst>
                <a:gd name="adj" fmla="val 15182"/>
              </a:avLst>
            </a:prstGeom>
            <a:solidFill>
              <a:schemeClr val="bg1"/>
            </a:solidFill>
            <a:ln w="539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57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3" name="直接连接符 82"/>
            <p:cNvCxnSpPr/>
            <p:nvPr>
              <p:custDataLst>
                <p:tags r:id="rId13"/>
              </p:custDataLst>
            </p:nvPr>
          </p:nvCxnSpPr>
          <p:spPr>
            <a:xfrm>
              <a:off x="2190" y="4937"/>
              <a:ext cx="2" cy="385"/>
            </a:xfrm>
            <a:prstGeom prst="line">
              <a:avLst/>
            </a:prstGeom>
            <a:solidFill>
              <a:schemeClr val="bg1"/>
            </a:solidFill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>
              <p:custDataLst>
                <p:tags r:id="rId14"/>
              </p:custDataLst>
            </p:nvPr>
          </p:nvCxnSpPr>
          <p:spPr>
            <a:xfrm>
              <a:off x="1049" y="5332"/>
              <a:ext cx="0" cy="2742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文本框 89"/>
            <p:cNvSpPr txBox="1"/>
            <p:nvPr>
              <p:custDataLst>
                <p:tags r:id="rId15"/>
              </p:custDataLst>
            </p:nvPr>
          </p:nvSpPr>
          <p:spPr>
            <a:xfrm>
              <a:off x="331" y="5827"/>
              <a:ext cx="715" cy="115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l"/>
              <a:r>
                <a: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学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algn="l"/>
              <a:r>
                <a: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习</a:t>
              </a:r>
              <a:endParaRPr lang="zh-CN" altLang="en-US" dirty="0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538346" y="2753597"/>
            <a:ext cx="133223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按游览顺序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抓景物特点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889670" y="2833984"/>
            <a:ext cx="133223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按时间顺序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写景物变化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219700" y="2843530"/>
            <a:ext cx="133223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按游览顺序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抓景物特点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20" grpId="0"/>
      <p:bldP spid="26" grpId="0"/>
      <p:bldP spid="1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343435383136323b333633373035343bcfe9d4c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94" y="325517"/>
            <a:ext cx="842963" cy="448151"/>
          </a:xfrm>
          <a:prstGeom prst="rect">
            <a:avLst/>
          </a:prstGeom>
        </p:spPr>
      </p:pic>
      <p:pic>
        <p:nvPicPr>
          <p:cNvPr id="6" name="图片 5" descr="如何阅读一本书(1)"/>
          <p:cNvPicPr>
            <a:picLocks noChangeAspect="1"/>
          </p:cNvPicPr>
          <p:nvPr/>
        </p:nvPicPr>
        <p:blipFill>
          <a:blip r:embed="rId2"/>
          <a:srcRect r="27339"/>
          <a:stretch>
            <a:fillRect/>
          </a:stretch>
        </p:blipFill>
        <p:spPr>
          <a:xfrm>
            <a:off x="899319" y="325438"/>
            <a:ext cx="6644164" cy="43700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52120" y="2139702"/>
            <a:ext cx="1728192" cy="7200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5" descr="图片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圆角矩形 22"/>
          <p:cNvSpPr/>
          <p:nvPr/>
        </p:nvSpPr>
        <p:spPr>
          <a:xfrm>
            <a:off x="1785938" y="428625"/>
            <a:ext cx="6176963" cy="1304925"/>
          </a:xfrm>
          <a:prstGeom prst="roundRect">
            <a:avLst/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8197" name="组合 5"/>
          <p:cNvGrpSpPr/>
          <p:nvPr/>
        </p:nvGrpSpPr>
        <p:grpSpPr>
          <a:xfrm>
            <a:off x="1543050" y="619125"/>
            <a:ext cx="6056313" cy="830263"/>
            <a:chOff x="2214546" y="272360"/>
            <a:chExt cx="6054670" cy="1078748"/>
          </a:xfrm>
        </p:grpSpPr>
        <p:grpSp>
          <p:nvGrpSpPr>
            <p:cNvPr id="8201" name="组合 11"/>
            <p:cNvGrpSpPr/>
            <p:nvPr/>
          </p:nvGrpSpPr>
          <p:grpSpPr>
            <a:xfrm>
              <a:off x="2857291" y="272360"/>
              <a:ext cx="5411925" cy="1078748"/>
              <a:chOff x="2133419" y="417189"/>
              <a:chExt cx="5006361" cy="921166"/>
            </a:xfrm>
          </p:grpSpPr>
          <p:sp>
            <p:nvSpPr>
              <p:cNvPr id="21" name="流程图: 联系 20"/>
              <p:cNvSpPr/>
              <p:nvPr/>
            </p:nvSpPr>
            <p:spPr>
              <a:xfrm>
                <a:off x="2133437" y="535197"/>
                <a:ext cx="651852" cy="699240"/>
              </a:xfrm>
              <a:prstGeom prst="flowChartConnector">
                <a:avLst/>
              </a:prstGeom>
              <a:solidFill>
                <a:srgbClr val="F57B17">
                  <a:alpha val="30980"/>
                </a:srgbClr>
              </a:solidFill>
              <a:ln w="57150" cap="flat" cmpd="sng" algn="ctr">
                <a:solidFill>
                  <a:srgbClr val="F79646">
                    <a:lumMod val="75000"/>
                  </a:srgbClr>
                </a:solidFill>
                <a:prstDash val="dash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6000" b="0" i="0" u="none" strike="noStrike" kern="0" cap="none" spc="0" normalizeH="0" baseline="0" noProof="0" dirty="0">
                  <a:ln>
                    <a:noFill/>
                  </a:ln>
                  <a:solidFill>
                    <a:srgbClr val="F57B17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矩形 7"/>
              <p:cNvSpPr>
                <a:spLocks noChangeArrowheads="1"/>
              </p:cNvSpPr>
              <p:nvPr/>
            </p:nvSpPr>
            <p:spPr bwMode="auto">
              <a:xfrm>
                <a:off x="2962933" y="417189"/>
                <a:ext cx="4176847" cy="92116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4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记金华的双龙洞</a:t>
                </a:r>
                <a:endParaRPr kumimoji="0" lang="zh-CN" alt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仿宋" panose="02010609060101010101" pitchFamily="49" charset="-122"/>
                  <a:ea typeface="仿宋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20" name="TextBox 4"/>
            <p:cNvSpPr txBox="1"/>
            <p:nvPr/>
          </p:nvSpPr>
          <p:spPr>
            <a:xfrm>
              <a:off x="2214546" y="334238"/>
              <a:ext cx="2013991" cy="9178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1" kern="0" cap="none" spc="0" normalizeH="0" baseline="0" noProof="0" dirty="0">
                  <a:solidFill>
                    <a:srgbClr val="F57B17"/>
                  </a:solidFill>
                  <a:latin typeface="Calibri" panose="020F0502020204030204"/>
                  <a:ea typeface="宋体" panose="02010600030101010101" pitchFamily="2" charset="-122"/>
                  <a:cs typeface="+mn-cs"/>
                </a:rPr>
                <a:t>17</a:t>
              </a:r>
              <a:endParaRPr kumimoji="0" lang="zh-CN" altLang="en-US" sz="4000" b="1" kern="0" cap="none" spc="0" normalizeH="0" baseline="0" noProof="0" dirty="0">
                <a:solidFill>
                  <a:srgbClr val="F57B17"/>
                </a:solidFill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文本框 2"/>
          <p:cNvSpPr txBox="1">
            <a:spLocks noChangeArrowheads="1"/>
          </p:cNvSpPr>
          <p:nvPr/>
        </p:nvSpPr>
        <p:spPr bwMode="auto">
          <a:xfrm>
            <a:off x="899160" y="1203960"/>
            <a:ext cx="7778115" cy="265112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默读课文：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用“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勾出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表示作者行踪的语句。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2.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用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</a:rPr>
              <a:t>◎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圈出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作者游览了双龙洞的哪些地方。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5536" y="269657"/>
            <a:ext cx="5753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活动二：找出行踪语句，理清游览顺序。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2"/>
          <p:cNvPicPr>
            <a:picLocks noChangeAspect="1"/>
          </p:cNvPicPr>
          <p:nvPr/>
        </p:nvPicPr>
        <p:blipFill>
          <a:blip r:embed="rId1"/>
          <a:srcRect l="6995" r="11993"/>
          <a:stretch>
            <a:fillRect/>
          </a:stretch>
        </p:blipFill>
        <p:spPr>
          <a:xfrm>
            <a:off x="36513" y="0"/>
            <a:ext cx="29718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图片 3"/>
          <p:cNvPicPr>
            <a:picLocks noChangeAspect="1"/>
          </p:cNvPicPr>
          <p:nvPr/>
        </p:nvPicPr>
        <p:blipFill>
          <a:blip r:embed="rId2"/>
          <a:srcRect l="10928" r="6020"/>
          <a:stretch>
            <a:fillRect/>
          </a:stretch>
        </p:blipFill>
        <p:spPr>
          <a:xfrm>
            <a:off x="3008313" y="0"/>
            <a:ext cx="3019425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4"/>
          <p:cNvPicPr>
            <a:picLocks noChangeAspect="1"/>
          </p:cNvPicPr>
          <p:nvPr/>
        </p:nvPicPr>
        <p:blipFill>
          <a:blip r:embed="rId3"/>
          <a:srcRect l="7861" r="9430"/>
          <a:stretch>
            <a:fillRect/>
          </a:stretch>
        </p:blipFill>
        <p:spPr>
          <a:xfrm>
            <a:off x="6027738" y="0"/>
            <a:ext cx="3021012" cy="51435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7" name="直接连接符 6"/>
          <p:cNvCxnSpPr/>
          <p:nvPr/>
        </p:nvCxnSpPr>
        <p:spPr>
          <a:xfrm>
            <a:off x="379413" y="1409700"/>
            <a:ext cx="253523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23850" y="4155440"/>
            <a:ext cx="266446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1475740" y="3795395"/>
            <a:ext cx="1512570" cy="63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97473" y="3939540"/>
            <a:ext cx="658495" cy="2921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3564255" y="3795395"/>
            <a:ext cx="2304415" cy="63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7308" y="4365943"/>
            <a:ext cx="421005" cy="571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979930" y="2787650"/>
            <a:ext cx="10287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79705" y="3003550"/>
            <a:ext cx="208851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3060383" y="4012248"/>
            <a:ext cx="4318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>
            <a:off x="6300153" y="2139315"/>
            <a:ext cx="208851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179488" y="3108325"/>
            <a:ext cx="10810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路上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240221" y="3101182"/>
            <a:ext cx="1655762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右箭头 34"/>
          <p:cNvSpPr/>
          <p:nvPr/>
        </p:nvSpPr>
        <p:spPr>
          <a:xfrm>
            <a:off x="1179115" y="3335338"/>
            <a:ext cx="396875" cy="261938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657808" y="3107971"/>
            <a:ext cx="1655763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右箭头 45"/>
          <p:cNvSpPr/>
          <p:nvPr/>
        </p:nvSpPr>
        <p:spPr>
          <a:xfrm>
            <a:off x="2587328" y="3325018"/>
            <a:ext cx="396875" cy="261938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075396" y="3100234"/>
            <a:ext cx="1655762" cy="64171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右箭头 47"/>
          <p:cNvSpPr/>
          <p:nvPr/>
        </p:nvSpPr>
        <p:spPr>
          <a:xfrm>
            <a:off x="3990427" y="3325018"/>
            <a:ext cx="396875" cy="261938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516683" y="3088508"/>
            <a:ext cx="1655762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右箭头 49"/>
          <p:cNvSpPr/>
          <p:nvPr/>
        </p:nvSpPr>
        <p:spPr>
          <a:xfrm>
            <a:off x="5436115" y="3325018"/>
            <a:ext cx="396875" cy="261938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" name="右箭头 50"/>
          <p:cNvSpPr/>
          <p:nvPr/>
        </p:nvSpPr>
        <p:spPr>
          <a:xfrm>
            <a:off x="6833213" y="3298030"/>
            <a:ext cx="396875" cy="261938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230088" y="3060739"/>
            <a:ext cx="10810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出洞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568228" y="3119607"/>
            <a:ext cx="1079500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洞口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955429" y="3100856"/>
            <a:ext cx="1079500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外洞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379540" y="3101182"/>
            <a:ext cx="1079500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孔隙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793526" y="3062287"/>
            <a:ext cx="1079500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内洞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9999" y="251124"/>
            <a:ext cx="7303602" cy="280961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algn="just" defTabSz="914400">
              <a:lnSpc>
                <a:spcPct val="150000"/>
              </a:lnSpc>
              <a:buClrTx/>
              <a:buSzTx/>
              <a:defRPr/>
            </a:pPr>
            <a:r>
              <a:rPr kumimoji="0" lang="en-US" altLang="zh-CN" sz="2000" kern="100" cap="none" spc="0" normalizeH="0" baseline="0" noProof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2000" kern="100" dirty="0">
                <a:cs typeface="宋体" panose="02010600030101010101" pitchFamily="2" charset="-122"/>
              </a:rPr>
              <a:t>.</a:t>
            </a:r>
            <a:r>
              <a:rPr kumimoji="0" lang="zh-CN" altLang="zh-CN" sz="2000" kern="100" cap="none" spc="0" normalizeH="0" baseline="0" noProof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出金华城大约五公里到罗店，过了罗店就渐渐入山。</a:t>
            </a:r>
            <a:endParaRPr lang="zh-CN" altLang="zh-CN" sz="2000" kern="100" dirty="0"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defRPr/>
            </a:pPr>
            <a:r>
              <a:rPr lang="en-US" altLang="zh-CN" sz="2000" kern="100" dirty="0">
                <a:cs typeface="宋体" panose="02010600030101010101" pitchFamily="2" charset="-122"/>
              </a:rPr>
              <a:t>2.</a:t>
            </a:r>
            <a:r>
              <a:rPr lang="zh-CN" altLang="zh-CN" sz="2000" kern="100" dirty="0">
                <a:cs typeface="宋体" panose="02010600030101010101" pitchFamily="2" charset="-122"/>
              </a:rPr>
              <a:t>入</a:t>
            </a:r>
            <a:r>
              <a:rPr kumimoji="0" lang="zh-CN" altLang="zh-CN" sz="2000" kern="100" cap="none" spc="0" normalizeH="0" baseline="0" noProof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山大约五公里就来到双龙洞口，那溪流就是从洞里出来的。</a:t>
            </a:r>
            <a:endParaRPr kumimoji="0" lang="en-US" altLang="zh-CN" sz="2000" kern="100" cap="none" spc="0" normalizeH="0" baseline="0" noProof="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en-US" altLang="zh-CN" sz="2000" kern="100" dirty="0">
                <a:cs typeface="宋体" panose="02010600030101010101" pitchFamily="2" charset="-122"/>
              </a:rPr>
              <a:t>3.</a:t>
            </a:r>
            <a:r>
              <a:rPr lang="zh-CN" altLang="zh-CN" sz="2000" kern="100" dirty="0">
                <a:cs typeface="宋体" panose="02010600030101010101" pitchFamily="2" charset="-122"/>
              </a:rPr>
              <a:t>泉水</a:t>
            </a:r>
            <a:r>
              <a:rPr kumimoji="0" lang="zh-CN" altLang="zh-CN" sz="2000" kern="100" cap="none" spc="0" normalizeH="0" baseline="0" noProof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靠着洞口的右边往外流。这是外洞</a:t>
            </a:r>
            <a:endParaRPr kumimoji="0" lang="en-US" altLang="zh-CN" sz="2000" kern="100" cap="none" spc="0" normalizeH="0" baseline="0" noProof="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en-US" altLang="zh-CN" sz="2000" kern="100" dirty="0">
                <a:cs typeface="宋体" panose="02010600030101010101" pitchFamily="2" charset="-122"/>
              </a:rPr>
              <a:t>4.</a:t>
            </a:r>
            <a:r>
              <a:rPr lang="zh-CN" altLang="zh-CN" sz="2000" kern="100" dirty="0">
                <a:cs typeface="宋体" panose="02010600030101010101" pitchFamily="2" charset="-122"/>
              </a:rPr>
              <a:t>在外</a:t>
            </a:r>
            <a:r>
              <a:rPr kumimoji="0" lang="zh-CN" altLang="zh-CN" sz="2000" kern="100" cap="none" spc="0" normalizeH="0" baseline="0" noProof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洞找泉水的来路，原来从靠左边的石壁下方的孔隙流出。</a:t>
            </a:r>
            <a:endParaRPr kumimoji="0" lang="en-US" altLang="zh-CN" sz="2000" kern="100" cap="none" spc="0" normalizeH="0" baseline="0" noProof="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en-US" altLang="zh-CN" sz="2000" kern="100" dirty="0">
                <a:cs typeface="宋体" panose="02010600030101010101" pitchFamily="2" charset="-122"/>
              </a:rPr>
              <a:t>5.</a:t>
            </a:r>
            <a:r>
              <a:rPr lang="zh-CN" altLang="zh-CN" sz="2000" kern="100" dirty="0">
                <a:cs typeface="宋体" panose="02010600030101010101" pitchFamily="2" charset="-122"/>
              </a:rPr>
              <a:t>大约</a:t>
            </a:r>
            <a:r>
              <a:rPr kumimoji="0" lang="zh-CN" altLang="zh-CN" sz="2000" kern="100" cap="none" spc="0" normalizeH="0" baseline="0" noProof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行了两三丈的水程吧，就登陆了。这就到了内洞。</a:t>
            </a:r>
            <a:endParaRPr kumimoji="0" lang="en-US" altLang="zh-CN" sz="2000" kern="100" cap="none" spc="0" normalizeH="0" baseline="0" noProof="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algn="just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000" kern="100" cap="none" spc="0" normalizeH="0" baseline="0" noProof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6.</a:t>
            </a:r>
            <a:r>
              <a:rPr kumimoji="0" lang="zh-CN" altLang="zh-CN" sz="2000" kern="100" cap="none" spc="0" normalizeH="0" baseline="0" noProof="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我排队等候，又仰卧在小船里，出了洞。</a:t>
            </a:r>
            <a:endParaRPr kumimoji="0" lang="zh-CN" altLang="zh-CN" sz="2000" kern="100" cap="none" spc="0" normalizeH="0" baseline="0" noProof="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3911600" y="810302"/>
            <a:ext cx="660400" cy="403225"/>
          </a:xfrm>
          <a:prstGeom prst="roundRect">
            <a:avLst/>
          </a:prstGeom>
          <a:noFill/>
          <a:ln w="50800" cmpd="thinThick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1115616" y="339502"/>
            <a:ext cx="846867" cy="403225"/>
          </a:xfrm>
          <a:prstGeom prst="roundRect">
            <a:avLst/>
          </a:prstGeom>
          <a:noFill/>
          <a:ln w="50800" cmpd="thinThick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3419872" y="314132"/>
            <a:ext cx="588963" cy="403225"/>
          </a:xfrm>
          <a:prstGeom prst="roundRect">
            <a:avLst/>
          </a:prstGeom>
          <a:noFill/>
          <a:ln w="50800" cmpd="thinThick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4680430" y="1252706"/>
            <a:ext cx="579438" cy="403225"/>
          </a:xfrm>
          <a:prstGeom prst="roundRect">
            <a:avLst/>
          </a:prstGeom>
          <a:noFill/>
          <a:ln w="50800" cmpd="thinThick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6450434" y="1719184"/>
            <a:ext cx="576263" cy="403225"/>
          </a:xfrm>
          <a:prstGeom prst="roundRect">
            <a:avLst/>
          </a:prstGeom>
          <a:noFill/>
          <a:ln w="50800" cmpd="thinThick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6156176" y="2188348"/>
            <a:ext cx="647700" cy="403225"/>
          </a:xfrm>
          <a:prstGeom prst="roundRect">
            <a:avLst/>
          </a:prstGeom>
          <a:noFill/>
          <a:ln w="50800" cmpd="thinThick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4423380" y="2649777"/>
            <a:ext cx="863600" cy="403225"/>
          </a:xfrm>
          <a:prstGeom prst="roundRect">
            <a:avLst/>
          </a:prstGeom>
          <a:noFill/>
          <a:ln w="50800" cmpd="thinThick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5" grpId="0" animBg="1"/>
      <p:bldP spid="45" grpId="0"/>
      <p:bldP spid="46" grpId="0" animBg="1"/>
      <p:bldP spid="47" grpId="0"/>
      <p:bldP spid="48" grpId="0" animBg="1"/>
      <p:bldP spid="49" grpId="0"/>
      <p:bldP spid="50" grpId="0" animBg="1"/>
      <p:bldP spid="51" grpId="0" animBg="1"/>
      <p:bldP spid="52" grpId="0"/>
      <p:bldP spid="53" grpId="0"/>
      <p:bldP spid="54" grpId="0"/>
      <p:bldP spid="55" grpId="0"/>
      <p:bldP spid="56" grpId="0"/>
      <p:bldP spid="2" grpId="0" animBg="1"/>
      <p:bldP spid="3" grpId="0" animBg="1"/>
      <p:bldP spid="3" grpId="1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108520" y="0"/>
            <a:ext cx="9145016" cy="1599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 indent="152400" algn="just">
              <a:lnSpc>
                <a:spcPct val="150000"/>
              </a:lnSpc>
            </a:pPr>
            <a:endParaRPr lang="en-US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8900" indent="152400" algn="just"/>
            <a:r>
              <a:rPr lang="en-US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分小组学习</a:t>
            </a:r>
            <a:r>
              <a:rPr lang="en-US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4-7</a:t>
            </a:r>
            <a:r>
              <a:rPr lang="zh-CN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自然</a:t>
            </a:r>
            <a:r>
              <a:rPr lang="zh-CN" altLang="en-US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段</a:t>
            </a:r>
            <a:r>
              <a:rPr lang="en-US" altLang="zh-CN" sz="2800" kern="100" dirty="0">
                <a:cs typeface="宋体" panose="02010600030101010101" pitchFamily="2" charset="-122"/>
              </a:rPr>
              <a:t>,</a:t>
            </a:r>
            <a:r>
              <a:rPr lang="zh-CN" altLang="en-US" sz="2800" kern="100" dirty="0">
                <a:cs typeface="宋体" panose="02010600030101010101" pitchFamily="2" charset="-122"/>
              </a:rPr>
              <a:t>用</a:t>
            </a:r>
            <a:r>
              <a:rPr lang="en-US" altLang="zh-CN" sz="2800" kern="100" dirty="0">
                <a:cs typeface="宋体" panose="02010600030101010101" pitchFamily="2" charset="-122"/>
              </a:rPr>
              <a:t>“~~~”</a:t>
            </a:r>
            <a:r>
              <a:rPr lang="zh-CN" altLang="zh-CN" sz="28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勾出</a:t>
            </a:r>
            <a:r>
              <a:rPr lang="zh-CN" altLang="zh-CN" sz="2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表现景物特点的句子。根据梳理出的信息完成表格。</a:t>
            </a:r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79512" y="1517837"/>
          <a:ext cx="8208912" cy="3600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79244"/>
                <a:gridCol w="5329468"/>
                <a:gridCol w="1800200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800" kern="100" dirty="0">
                          <a:effectLst/>
                        </a:rPr>
                        <a:t>景点</a:t>
                      </a:r>
                      <a:endParaRPr lang="zh-CN" sz="2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1066800" algn="l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400" kern="100" dirty="0">
                          <a:effectLst/>
                        </a:rPr>
                        <a:t>描写景物的句子（</a:t>
                      </a:r>
                      <a:r>
                        <a:rPr lang="zh-CN" altLang="en-US" sz="2400" kern="100" dirty="0">
                          <a:effectLst/>
                        </a:rPr>
                        <a:t>在文中</a:t>
                      </a:r>
                      <a:r>
                        <a:rPr lang="zh-CN" altLang="zh-CN" sz="2400" kern="100" dirty="0">
                          <a:effectLst/>
                        </a:rPr>
                        <a:t>勾出）</a:t>
                      </a:r>
                      <a:endParaRPr lang="zh-CN" altLang="zh-CN" sz="2400" kern="1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800" kern="100" dirty="0">
                          <a:effectLst/>
                        </a:rPr>
                        <a:t>景物特点</a:t>
                      </a:r>
                      <a:endParaRPr lang="zh-CN" sz="2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7495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2008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0013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3823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endParaRPr lang="zh-CN" sz="1050" kern="1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415687" y="2132856"/>
            <a:ext cx="12619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洞口</a:t>
            </a:r>
            <a:endParaRPr lang="en-US" altLang="zh-CN" sz="2400" dirty="0"/>
          </a:p>
          <a:p>
            <a:r>
              <a:rPr lang="en-US" altLang="zh-CN" sz="2000" dirty="0">
                <a:solidFill>
                  <a:srgbClr val="FF0000"/>
                </a:solidFill>
              </a:rPr>
              <a:t>(1</a:t>
            </a:r>
            <a:r>
              <a:rPr lang="zh-CN" altLang="en-US" sz="2000" dirty="0">
                <a:solidFill>
                  <a:srgbClr val="FF0000"/>
                </a:solidFill>
              </a:rPr>
              <a:t>组</a:t>
            </a:r>
            <a:r>
              <a:rPr lang="en-US" altLang="zh-CN" sz="2000" dirty="0">
                <a:solidFill>
                  <a:srgbClr val="FF0000"/>
                </a:solidFill>
              </a:rPr>
              <a:t>)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2790" y="2856959"/>
            <a:ext cx="86409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外洞</a:t>
            </a:r>
            <a:endParaRPr lang="en-US" altLang="zh-CN" sz="2400" dirty="0"/>
          </a:p>
          <a:p>
            <a:r>
              <a:rPr lang="en-US" altLang="zh-CN" sz="2000" dirty="0">
                <a:solidFill>
                  <a:srgbClr val="FF0000"/>
                </a:solidFill>
              </a:rPr>
              <a:t>(2</a:t>
            </a:r>
            <a:r>
              <a:rPr lang="zh-CN" altLang="en-US" sz="2000" dirty="0">
                <a:solidFill>
                  <a:srgbClr val="FF0000"/>
                </a:solidFill>
              </a:rPr>
              <a:t>组</a:t>
            </a:r>
            <a:r>
              <a:rPr lang="en-US" altLang="zh-CN" sz="2000" dirty="0">
                <a:solidFill>
                  <a:srgbClr val="FF0000"/>
                </a:solidFill>
              </a:rPr>
              <a:t>)</a:t>
            </a:r>
            <a:endParaRPr lang="zh-CN" altLang="en-US" sz="2000" dirty="0">
              <a:solidFill>
                <a:srgbClr val="FF0000"/>
              </a:solidFill>
            </a:endParaRPr>
          </a:p>
          <a:p>
            <a:endParaRPr lang="zh-CN" altLang="en-US" sz="2400" dirty="0"/>
          </a:p>
        </p:txBody>
      </p:sp>
      <p:sp>
        <p:nvSpPr>
          <p:cNvPr id="6" name="文本框 5"/>
          <p:cNvSpPr txBox="1"/>
          <p:nvPr/>
        </p:nvSpPr>
        <p:spPr>
          <a:xfrm>
            <a:off x="339029" y="3599850"/>
            <a:ext cx="99777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孔隙</a:t>
            </a:r>
            <a:endParaRPr lang="en-US" altLang="zh-CN" sz="2400" dirty="0"/>
          </a:p>
          <a:p>
            <a:r>
              <a:rPr lang="en-US" altLang="zh-CN" sz="2000" dirty="0">
                <a:solidFill>
                  <a:srgbClr val="FF0000"/>
                </a:solidFill>
              </a:rPr>
              <a:t>(3\4</a:t>
            </a:r>
            <a:r>
              <a:rPr lang="zh-CN" altLang="en-US" sz="2000" dirty="0">
                <a:solidFill>
                  <a:srgbClr val="FF0000"/>
                </a:solidFill>
              </a:rPr>
              <a:t>组</a:t>
            </a:r>
            <a:r>
              <a:rPr lang="en-US" altLang="zh-CN" sz="2000" dirty="0">
                <a:solidFill>
                  <a:srgbClr val="FF0000"/>
                </a:solidFill>
              </a:rPr>
              <a:t>)</a:t>
            </a:r>
            <a:endParaRPr lang="zh-CN" altLang="en-US" sz="2000" dirty="0">
              <a:solidFill>
                <a:srgbClr val="FF0000"/>
              </a:solidFill>
            </a:endParaRPr>
          </a:p>
          <a:p>
            <a:endParaRPr lang="zh-CN" altLang="en-US" sz="2400" dirty="0"/>
          </a:p>
        </p:txBody>
      </p:sp>
      <p:sp>
        <p:nvSpPr>
          <p:cNvPr id="7" name="文本框 6"/>
          <p:cNvSpPr txBox="1"/>
          <p:nvPr/>
        </p:nvSpPr>
        <p:spPr>
          <a:xfrm>
            <a:off x="339029" y="4342640"/>
            <a:ext cx="99777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内洞</a:t>
            </a:r>
            <a:endParaRPr lang="en-US" altLang="zh-CN" sz="2400" dirty="0"/>
          </a:p>
          <a:p>
            <a:r>
              <a:rPr lang="en-US" altLang="zh-CN" sz="2000" dirty="0">
                <a:solidFill>
                  <a:srgbClr val="FF0000"/>
                </a:solidFill>
              </a:rPr>
              <a:t>(5\6</a:t>
            </a:r>
            <a:r>
              <a:rPr lang="zh-CN" altLang="en-US" sz="2000" dirty="0">
                <a:solidFill>
                  <a:srgbClr val="FF0000"/>
                </a:solidFill>
              </a:rPr>
              <a:t>组</a:t>
            </a:r>
            <a:r>
              <a:rPr lang="en-US" altLang="zh-CN" sz="2000" dirty="0">
                <a:solidFill>
                  <a:srgbClr val="FF0000"/>
                </a:solidFill>
              </a:rPr>
              <a:t>)</a:t>
            </a:r>
            <a:endParaRPr lang="zh-CN" altLang="en-US" sz="2000" dirty="0">
              <a:solidFill>
                <a:srgbClr val="FF0000"/>
              </a:solidFill>
            </a:endParaRPr>
          </a:p>
          <a:p>
            <a:endParaRPr lang="zh-CN" altLang="en-US" sz="2400" dirty="0"/>
          </a:p>
        </p:txBody>
      </p:sp>
      <p:sp>
        <p:nvSpPr>
          <p:cNvPr id="8" name="文本框 7"/>
          <p:cNvSpPr txBox="1"/>
          <p:nvPr/>
        </p:nvSpPr>
        <p:spPr>
          <a:xfrm>
            <a:off x="179512" y="45056"/>
            <a:ext cx="5753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活动三：发现表达秘密，写出景物特点。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-7794" y="51470"/>
          <a:ext cx="9043989" cy="511621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89073"/>
                <a:gridCol w="6271226"/>
                <a:gridCol w="1583690"/>
              </a:tblGrid>
              <a:tr h="52916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800" kern="100" dirty="0">
                          <a:effectLst/>
                        </a:rPr>
                        <a:t>景点</a:t>
                      </a:r>
                      <a:endParaRPr lang="zh-CN" sz="2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066800" algn="just">
                        <a:lnSpc>
                          <a:spcPct val="150000"/>
                        </a:lnSpc>
                      </a:pPr>
                      <a:r>
                        <a:rPr lang="zh-CN" sz="2800" kern="100" dirty="0">
                          <a:effectLst/>
                        </a:rPr>
                        <a:t>描写景物的句子</a:t>
                      </a:r>
                      <a:endParaRPr lang="zh-CN" sz="2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800" kern="100" dirty="0">
                          <a:effectLst/>
                        </a:rPr>
                        <a:t>景物特点</a:t>
                      </a:r>
                      <a:endParaRPr lang="zh-CN" sz="2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2916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800" kern="100" dirty="0">
                          <a:effectLst/>
                        </a:rPr>
                        <a:t>洞口</a:t>
                      </a:r>
                      <a:endParaRPr lang="zh-CN" sz="2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946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800" kern="100" dirty="0">
                          <a:effectLst/>
                        </a:rPr>
                        <a:t>外洞</a:t>
                      </a:r>
                      <a:endParaRPr lang="zh-CN" sz="2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9466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800" kern="100" dirty="0">
                          <a:effectLst/>
                        </a:rPr>
                        <a:t>孔隙</a:t>
                      </a:r>
                      <a:endParaRPr lang="zh-CN" sz="2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9289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800" kern="100" dirty="0">
                          <a:effectLst/>
                        </a:rPr>
                        <a:t>内洞</a:t>
                      </a:r>
                      <a:endParaRPr lang="zh-CN" sz="2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259632" y="627534"/>
            <a:ext cx="3570208" cy="583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400" kern="100" dirty="0">
                <a:effectLst/>
              </a:rPr>
              <a:t>洞口像桥洞似的，很宽。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19268" y="533876"/>
            <a:ext cx="543739" cy="6648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FF0000"/>
                </a:solidFill>
                <a:effectLst/>
              </a:rPr>
              <a:t>宽</a:t>
            </a:r>
            <a:endParaRPr lang="zh-CN" altLang="zh-CN" sz="2800" b="1" kern="100" dirty="0">
              <a:solidFill>
                <a:srgbClr val="FF0000"/>
              </a:solidFill>
              <a:effectLst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75772" y="1443471"/>
            <a:ext cx="633857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altLang="zh-CN" sz="2400" kern="100" dirty="0">
                <a:effectLst/>
              </a:rPr>
              <a:t>        </a:t>
            </a:r>
            <a:r>
              <a:rPr lang="zh-CN" altLang="zh-CN" sz="2400" kern="100" dirty="0">
                <a:effectLst/>
              </a:rPr>
              <a:t>走进去，仿佛到了个大会堂</a:t>
            </a:r>
            <a:r>
              <a:rPr lang="en-US" altLang="zh-CN" sz="2400" kern="100" dirty="0">
                <a:effectLst/>
              </a:rPr>
              <a:t>……</a:t>
            </a:r>
            <a:r>
              <a:rPr lang="zh-CN" altLang="zh-CN" sz="2400" kern="100" dirty="0">
                <a:effectLst/>
              </a:rPr>
              <a:t>在那里聚集</a:t>
            </a:r>
            <a:endParaRPr lang="zh-CN" altLang="zh-CN" sz="2400" kern="100" dirty="0">
              <a:effectLst/>
            </a:endParaRPr>
          </a:p>
          <a:p>
            <a:pPr algn="just"/>
            <a:r>
              <a:rPr lang="zh-CN" altLang="zh-CN" sz="2400" kern="100" dirty="0">
                <a:effectLst/>
              </a:rPr>
              <a:t>一千或是八百个人开个会，一定不觉得拥挤。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03476" y="1410849"/>
            <a:ext cx="906017" cy="6648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FF0000"/>
                </a:solidFill>
              </a:rPr>
              <a:t>宽敞</a:t>
            </a:r>
            <a:endParaRPr lang="zh-CN" altLang="zh-CN" sz="2800" b="1" kern="100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00810" y="2505950"/>
            <a:ext cx="906017" cy="6648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FF0000"/>
                </a:solidFill>
              </a:rPr>
              <a:t>窄小</a:t>
            </a:r>
            <a:endParaRPr lang="zh-CN" altLang="zh-CN" sz="2800" b="1" kern="100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23366" y="3918613"/>
            <a:ext cx="1499128" cy="6648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FF0000"/>
                </a:solidFill>
              </a:rPr>
              <a:t>黑</a:t>
            </a:r>
            <a:r>
              <a:rPr lang="en-US" altLang="zh-CN" sz="2800" b="1" kern="100" dirty="0">
                <a:solidFill>
                  <a:srgbClr val="FF0000"/>
                </a:solidFill>
              </a:rPr>
              <a:t> </a:t>
            </a:r>
            <a:r>
              <a:rPr lang="zh-CN" altLang="en-US" sz="2800" b="1" kern="100" dirty="0">
                <a:solidFill>
                  <a:srgbClr val="FF0000"/>
                </a:solidFill>
              </a:rPr>
              <a:t>奇 大</a:t>
            </a:r>
            <a:r>
              <a:rPr lang="zh-CN" altLang="zh-CN" sz="2400" kern="100" dirty="0">
                <a:solidFill>
                  <a:srgbClr val="FF0000"/>
                </a:solidFill>
              </a:rPr>
              <a:t> </a:t>
            </a:r>
            <a:endParaRPr lang="en-US" altLang="zh-CN" sz="2400" kern="100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58784" y="3651604"/>
            <a:ext cx="620522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zh-CN" sz="2400" kern="100" dirty="0"/>
              <a:t>内洞一团漆黑</a:t>
            </a:r>
            <a:r>
              <a:rPr lang="en-US" altLang="zh-CN" sz="2400" kern="100" dirty="0"/>
              <a:t>……</a:t>
            </a:r>
            <a:endParaRPr lang="zh-CN" altLang="zh-CN" sz="2400" kern="100" dirty="0"/>
          </a:p>
          <a:p>
            <a:pPr algn="just"/>
            <a:r>
              <a:rPr lang="zh-CN" altLang="zh-CN" sz="2400" kern="100" dirty="0"/>
              <a:t>这些石钟乳和石笋，变化多端</a:t>
            </a:r>
            <a:r>
              <a:rPr lang="en-US" altLang="zh-CN" sz="2400" kern="100" dirty="0"/>
              <a:t>……</a:t>
            </a:r>
            <a:r>
              <a:rPr lang="zh-CN" altLang="zh-CN" sz="2400" kern="100" dirty="0"/>
              <a:t>颜色各异</a:t>
            </a:r>
            <a:r>
              <a:rPr lang="en-US" altLang="zh-CN" sz="2400" kern="100" dirty="0"/>
              <a:t>……</a:t>
            </a:r>
            <a:endParaRPr lang="zh-CN" altLang="zh-CN" sz="2400" kern="100" dirty="0"/>
          </a:p>
          <a:p>
            <a:pPr algn="just"/>
            <a:r>
              <a:rPr lang="zh-CN" altLang="zh-CN" sz="2400" kern="100" dirty="0"/>
              <a:t>在洞里走了一圈，觉得内洞比外洞大得多。</a:t>
            </a:r>
            <a:endParaRPr lang="zh-CN" altLang="zh-CN" sz="2400" kern="100" dirty="0"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31763" y="2644315"/>
            <a:ext cx="603377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altLang="zh-CN" sz="2400" kern="100" dirty="0"/>
              <a:t>        </a:t>
            </a:r>
            <a:r>
              <a:rPr lang="zh-CN" altLang="zh-CN" sz="2400" kern="100" dirty="0"/>
              <a:t>眼前昏暗了</a:t>
            </a:r>
            <a:r>
              <a:rPr lang="en-US" altLang="zh-CN" sz="2400" kern="100" dirty="0"/>
              <a:t>……</a:t>
            </a:r>
            <a:r>
              <a:rPr lang="zh-CN" altLang="zh-CN" sz="2400" kern="100" dirty="0"/>
              <a:t>把头稍微抬起一点儿，准</a:t>
            </a:r>
            <a:endParaRPr lang="zh-CN" altLang="zh-CN" sz="2400" kern="100" dirty="0"/>
          </a:p>
          <a:p>
            <a:pPr algn="just"/>
            <a:r>
              <a:rPr lang="zh-CN" altLang="zh-CN" sz="2400" kern="100" dirty="0"/>
              <a:t>会撞破额角，擦伤鼻子。</a:t>
            </a:r>
            <a:endParaRPr lang="zh-CN" altLang="zh-CN" sz="2400" kern="100" dirty="0">
              <a:cs typeface="Times New Roman" panose="02020603050405020304" pitchFamily="18" charset="0"/>
            </a:endParaRPr>
          </a:p>
        </p:txBody>
      </p:sp>
      <p:sp>
        <p:nvSpPr>
          <p:cNvPr id="14" name="矩形: 圆角 2"/>
          <p:cNvSpPr/>
          <p:nvPr/>
        </p:nvSpPr>
        <p:spPr>
          <a:xfrm>
            <a:off x="-7620" y="2593975"/>
            <a:ext cx="8853170" cy="1057910"/>
          </a:xfrm>
          <a:prstGeom prst="roundRect">
            <a:avLst/>
          </a:prstGeom>
          <a:noFill/>
          <a:ln w="50800" cmpd="thinThick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4" grpId="0" animBg="1"/>
      <p:bldP spid="14" grpId="1" animBg="1"/>
    </p:bldLst>
  </p:timing>
</p:sld>
</file>

<file path=ppt/tags/tag1.xml><?xml version="1.0" encoding="utf-8"?>
<p:tagLst xmlns:p="http://schemas.openxmlformats.org/presentationml/2006/main">
  <p:tag name="TABLE_ENDDRAG_ORIGIN_RECT" val="699*272"/>
  <p:tag name="TABLE_ENDDRAG_RECT" val="11*112*699*272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6.xml><?xml version="1.0" encoding="utf-8"?>
<p:tagLst xmlns:p="http://schemas.openxmlformats.org/presentationml/2006/main">
  <p:tag name="KSO_WM_BEAUTIFY_FLAG" val=""/>
  <p:tag name="KSO_WM_UNIT_PLACING_PICTURE_USER_VIEWPORT" val="{&quot;height&quot;:2502,&quot;width&quot;:2502}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1533</Words>
  <Application>WPS 演示</Application>
  <PresentationFormat>全屏显示(16:9)</PresentationFormat>
  <Paragraphs>287</Paragraphs>
  <Slides>33</Slides>
  <Notes>9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6" baseType="lpstr">
      <vt:lpstr>Arial</vt:lpstr>
      <vt:lpstr>宋体</vt:lpstr>
      <vt:lpstr>Wingdings</vt:lpstr>
      <vt:lpstr>Calibri</vt:lpstr>
      <vt:lpstr>黑体</vt:lpstr>
      <vt:lpstr>楷体</vt:lpstr>
      <vt:lpstr>Calibri</vt:lpstr>
      <vt:lpstr>仿宋</vt:lpstr>
      <vt:lpstr>Times New Roman</vt:lpstr>
      <vt:lpstr>微软雅黑</vt:lpstr>
      <vt:lpstr>Arial Unicode MS</vt:lpstr>
      <vt:lpstr>隶书</vt:lpstr>
      <vt:lpstr>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tw</cp:lastModifiedBy>
  <cp:revision>76</cp:revision>
  <dcterms:created xsi:type="dcterms:W3CDTF">2016-12-04T03:23:00Z</dcterms:created>
  <dcterms:modified xsi:type="dcterms:W3CDTF">2023-05-25T04:01:02Z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083C1A3367F74C898048A5A7F37B29AB</vt:lpwstr>
  </property>
  <property fmtid="{D5CDD505-2E9C-101B-9397-08002B2CF9AE}" pid="4" name="KSOProductBuildVer">
    <vt:lpwstr>2052-11.8.2.11734</vt:lpwstr>
  </property>
</Properties>
</file>